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5D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defunciones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84-4D1C-9D10-7A4E8C6CD7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84-4D1C-9D10-7A4E8C6CD7C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84-4D1C-9D10-7A4E8C6CD7C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5000"/>
                      <a:lumMod val="110000"/>
                    </a:schemeClr>
                  </a:gs>
                  <a:gs pos="88000">
                    <a:schemeClr val="accent4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84-4D1C-9D10-7A4E8C6CD7C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5000"/>
                      <a:lumMod val="110000"/>
                    </a:schemeClr>
                  </a:gs>
                  <a:gs pos="88000">
                    <a:schemeClr val="accent5">
                      <a:tint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84-4D1C-9D10-7A4E8C6CD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cardiovascular</c:v>
                </c:pt>
                <c:pt idx="1">
                  <c:v>cáncer</c:v>
                </c:pt>
                <c:pt idx="2">
                  <c:v>otros</c:v>
                </c:pt>
                <c:pt idx="3">
                  <c:v>respiratorios</c:v>
                </c:pt>
                <c:pt idx="4">
                  <c:v>diabetes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35</c:v>
                </c:pt>
                <c:pt idx="1">
                  <c:v>33</c:v>
                </c:pt>
                <c:pt idx="2">
                  <c:v>19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7-4F60-8336-D2914B42AB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percent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9CD6-4974-B874-2FFA89F8934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9CD6-4974-B874-2FFA89F89348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9CD6-4974-B874-2FFA89F89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48192"/>
        <c:axId val="338577456"/>
      </c:lineChart>
      <c:catAx>
        <c:axId val="177048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8577456"/>
        <c:crosses val="autoZero"/>
        <c:auto val="1"/>
        <c:lblAlgn val="ctr"/>
        <c:lblOffset val="100"/>
        <c:noMultiLvlLbl val="0"/>
      </c:catAx>
      <c:valAx>
        <c:axId val="338577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048192"/>
        <c:crosses val="autoZero"/>
        <c:crossBetween val="between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zero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1EC7F-5062-4CA6-97BE-E92AD488941A}" type="doc">
      <dgm:prSet loTypeId="urn:microsoft.com/office/officeart/2005/8/layout/gear1" loCatId="cycle" qsTypeId="urn:microsoft.com/office/officeart/2005/8/quickstyle/3d7" qsCatId="3D" csTypeId="urn:microsoft.com/office/officeart/2005/8/colors/accent1_4" csCatId="accent1" phldr="1"/>
      <dgm:spPr/>
    </dgm:pt>
    <dgm:pt modelId="{B10AB89A-6182-40E8-A8D5-33E646F3CDAD}">
      <dgm:prSet phldrT="[Texto]"/>
      <dgm:spPr/>
      <dgm:t>
        <a:bodyPr/>
        <a:lstStyle/>
        <a:p>
          <a:r>
            <a:rPr lang="es-ES" dirty="0"/>
            <a:t>90 -95% ambientales</a:t>
          </a:r>
        </a:p>
      </dgm:t>
    </dgm:pt>
    <dgm:pt modelId="{A3616BA3-D608-41E8-8B3A-74EBAA75EC04}" type="parTrans" cxnId="{85B215B6-010A-4D7B-8713-8C70CFF05A87}">
      <dgm:prSet/>
      <dgm:spPr/>
      <dgm:t>
        <a:bodyPr/>
        <a:lstStyle/>
        <a:p>
          <a:endParaRPr lang="es-ES"/>
        </a:p>
      </dgm:t>
    </dgm:pt>
    <dgm:pt modelId="{7D066936-38DE-4576-BDCE-11970286C882}" type="sibTrans" cxnId="{85B215B6-010A-4D7B-8713-8C70CFF05A87}">
      <dgm:prSet/>
      <dgm:spPr/>
      <dgm:t>
        <a:bodyPr/>
        <a:lstStyle/>
        <a:p>
          <a:endParaRPr lang="es-ES"/>
        </a:p>
      </dgm:t>
    </dgm:pt>
    <dgm:pt modelId="{662D198B-A52F-48C6-B40F-DDC3FDADD1FA}">
      <dgm:prSet phldrT="[Texto]"/>
      <dgm:spPr/>
      <dgm:t>
        <a:bodyPr/>
        <a:lstStyle/>
        <a:p>
          <a:r>
            <a:rPr lang="es-ES" dirty="0"/>
            <a:t>5-10% genes</a:t>
          </a:r>
        </a:p>
      </dgm:t>
    </dgm:pt>
    <dgm:pt modelId="{C201CE44-8EA5-4FA7-9F48-D8BE61A52C82}" type="parTrans" cxnId="{D023F1CF-4300-4262-9DFE-D4E73177CC02}">
      <dgm:prSet/>
      <dgm:spPr/>
      <dgm:t>
        <a:bodyPr/>
        <a:lstStyle/>
        <a:p>
          <a:endParaRPr lang="es-ES"/>
        </a:p>
      </dgm:t>
    </dgm:pt>
    <dgm:pt modelId="{0A6215E6-C625-46D5-B03B-15B16A105AE3}" type="sibTrans" cxnId="{D023F1CF-4300-4262-9DFE-D4E73177CC02}">
      <dgm:prSet/>
      <dgm:spPr/>
      <dgm:t>
        <a:bodyPr/>
        <a:lstStyle/>
        <a:p>
          <a:endParaRPr lang="es-ES"/>
        </a:p>
      </dgm:t>
    </dgm:pt>
    <dgm:pt modelId="{73CDD4FC-389C-4D69-B2ED-059D034BD511}" type="pres">
      <dgm:prSet presAssocID="{FC51EC7F-5062-4CA6-97BE-E92AD488941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CD87AB-2C19-43E9-B07D-647D41F8615B}" type="pres">
      <dgm:prSet presAssocID="{B10AB89A-6182-40E8-A8D5-33E646F3CDAD}" presName="gear1" presStyleLbl="node1" presStyleIdx="0" presStyleCnt="2">
        <dgm:presLayoutVars>
          <dgm:chMax val="1"/>
          <dgm:bulletEnabled val="1"/>
        </dgm:presLayoutVars>
      </dgm:prSet>
      <dgm:spPr/>
    </dgm:pt>
    <dgm:pt modelId="{1553FEE8-E67D-4A6C-9D3B-917D3D7C86AF}" type="pres">
      <dgm:prSet presAssocID="{B10AB89A-6182-40E8-A8D5-33E646F3CDAD}" presName="gear1srcNode" presStyleLbl="node1" presStyleIdx="0" presStyleCnt="2"/>
      <dgm:spPr/>
    </dgm:pt>
    <dgm:pt modelId="{8A6FAA7E-3FC6-4F23-909B-3A17A06D8313}" type="pres">
      <dgm:prSet presAssocID="{B10AB89A-6182-40E8-A8D5-33E646F3CDAD}" presName="gear1dstNode" presStyleLbl="node1" presStyleIdx="0" presStyleCnt="2"/>
      <dgm:spPr/>
    </dgm:pt>
    <dgm:pt modelId="{FB871B6A-ADAA-410F-83D0-515C6575F297}" type="pres">
      <dgm:prSet presAssocID="{662D198B-A52F-48C6-B40F-DDC3FDADD1FA}" presName="gear2" presStyleLbl="node1" presStyleIdx="1" presStyleCnt="2">
        <dgm:presLayoutVars>
          <dgm:chMax val="1"/>
          <dgm:bulletEnabled val="1"/>
        </dgm:presLayoutVars>
      </dgm:prSet>
      <dgm:spPr/>
    </dgm:pt>
    <dgm:pt modelId="{19C58317-4A8E-44F4-A4BF-5C044355F7C3}" type="pres">
      <dgm:prSet presAssocID="{662D198B-A52F-48C6-B40F-DDC3FDADD1FA}" presName="gear2srcNode" presStyleLbl="node1" presStyleIdx="1" presStyleCnt="2"/>
      <dgm:spPr/>
    </dgm:pt>
    <dgm:pt modelId="{CC4896E0-0403-4707-8D34-8FD5034A6C6B}" type="pres">
      <dgm:prSet presAssocID="{662D198B-A52F-48C6-B40F-DDC3FDADD1FA}" presName="gear2dstNode" presStyleLbl="node1" presStyleIdx="1" presStyleCnt="2"/>
      <dgm:spPr/>
    </dgm:pt>
    <dgm:pt modelId="{15429A6F-A448-453F-82F4-44874979289F}" type="pres">
      <dgm:prSet presAssocID="{7D066936-38DE-4576-BDCE-11970286C882}" presName="connector1" presStyleLbl="sibTrans2D1" presStyleIdx="0" presStyleCnt="2"/>
      <dgm:spPr/>
    </dgm:pt>
    <dgm:pt modelId="{28D6BBEF-2D21-4F06-B25F-E68088EFEEC5}" type="pres">
      <dgm:prSet presAssocID="{0A6215E6-C625-46D5-B03B-15B16A105AE3}" presName="connector2" presStyleLbl="sibTrans2D1" presStyleIdx="1" presStyleCnt="2"/>
      <dgm:spPr/>
    </dgm:pt>
  </dgm:ptLst>
  <dgm:cxnLst>
    <dgm:cxn modelId="{8234CB0F-3C98-461A-A133-2A45421A2DE9}" type="presOf" srcId="{7D066936-38DE-4576-BDCE-11970286C882}" destId="{15429A6F-A448-453F-82F4-44874979289F}" srcOrd="0" destOrd="0" presId="urn:microsoft.com/office/officeart/2005/8/layout/gear1"/>
    <dgm:cxn modelId="{D023F1CF-4300-4262-9DFE-D4E73177CC02}" srcId="{FC51EC7F-5062-4CA6-97BE-E92AD488941A}" destId="{662D198B-A52F-48C6-B40F-DDC3FDADD1FA}" srcOrd="1" destOrd="0" parTransId="{C201CE44-8EA5-4FA7-9F48-D8BE61A52C82}" sibTransId="{0A6215E6-C625-46D5-B03B-15B16A105AE3}"/>
    <dgm:cxn modelId="{46678541-11A9-4B45-9A88-EB321C3A2296}" type="presOf" srcId="{0A6215E6-C625-46D5-B03B-15B16A105AE3}" destId="{28D6BBEF-2D21-4F06-B25F-E68088EFEEC5}" srcOrd="0" destOrd="0" presId="urn:microsoft.com/office/officeart/2005/8/layout/gear1"/>
    <dgm:cxn modelId="{0E8AF7BC-E8C9-4218-892A-19A75D4A55AD}" type="presOf" srcId="{FC51EC7F-5062-4CA6-97BE-E92AD488941A}" destId="{73CDD4FC-389C-4D69-B2ED-059D034BD511}" srcOrd="0" destOrd="0" presId="urn:microsoft.com/office/officeart/2005/8/layout/gear1"/>
    <dgm:cxn modelId="{C517F783-407E-40C1-AC95-2BD7FCD09666}" type="presOf" srcId="{662D198B-A52F-48C6-B40F-DDC3FDADD1FA}" destId="{CC4896E0-0403-4707-8D34-8FD5034A6C6B}" srcOrd="2" destOrd="0" presId="urn:microsoft.com/office/officeart/2005/8/layout/gear1"/>
    <dgm:cxn modelId="{B45AE6C2-18F2-4EC1-A4AD-B31FE907982D}" type="presOf" srcId="{B10AB89A-6182-40E8-A8D5-33E646F3CDAD}" destId="{1553FEE8-E67D-4A6C-9D3B-917D3D7C86AF}" srcOrd="1" destOrd="0" presId="urn:microsoft.com/office/officeart/2005/8/layout/gear1"/>
    <dgm:cxn modelId="{85B215B6-010A-4D7B-8713-8C70CFF05A87}" srcId="{FC51EC7F-5062-4CA6-97BE-E92AD488941A}" destId="{B10AB89A-6182-40E8-A8D5-33E646F3CDAD}" srcOrd="0" destOrd="0" parTransId="{A3616BA3-D608-41E8-8B3A-74EBAA75EC04}" sibTransId="{7D066936-38DE-4576-BDCE-11970286C882}"/>
    <dgm:cxn modelId="{EB51784D-A308-4324-A677-BAC9A6E0C533}" type="presOf" srcId="{B10AB89A-6182-40E8-A8D5-33E646F3CDAD}" destId="{AFCD87AB-2C19-43E9-B07D-647D41F8615B}" srcOrd="0" destOrd="0" presId="urn:microsoft.com/office/officeart/2005/8/layout/gear1"/>
    <dgm:cxn modelId="{223BD1A3-4A0C-4E08-B639-FEBAE3E16A52}" type="presOf" srcId="{662D198B-A52F-48C6-B40F-DDC3FDADD1FA}" destId="{19C58317-4A8E-44F4-A4BF-5C044355F7C3}" srcOrd="1" destOrd="0" presId="urn:microsoft.com/office/officeart/2005/8/layout/gear1"/>
    <dgm:cxn modelId="{58EB6A8E-CDB7-44C8-A6BD-EB3D7420BE27}" type="presOf" srcId="{B10AB89A-6182-40E8-A8D5-33E646F3CDAD}" destId="{8A6FAA7E-3FC6-4F23-909B-3A17A06D8313}" srcOrd="2" destOrd="0" presId="urn:microsoft.com/office/officeart/2005/8/layout/gear1"/>
    <dgm:cxn modelId="{631E7330-D893-408D-B636-7C3E2BA82F8E}" type="presOf" srcId="{662D198B-A52F-48C6-B40F-DDC3FDADD1FA}" destId="{FB871B6A-ADAA-410F-83D0-515C6575F297}" srcOrd="0" destOrd="0" presId="urn:microsoft.com/office/officeart/2005/8/layout/gear1"/>
    <dgm:cxn modelId="{2138C662-2602-4B39-AC30-BF8FD87CD85B}" type="presParOf" srcId="{73CDD4FC-389C-4D69-B2ED-059D034BD511}" destId="{AFCD87AB-2C19-43E9-B07D-647D41F8615B}" srcOrd="0" destOrd="0" presId="urn:microsoft.com/office/officeart/2005/8/layout/gear1"/>
    <dgm:cxn modelId="{23248226-8827-4584-8C58-60E08B53B197}" type="presParOf" srcId="{73CDD4FC-389C-4D69-B2ED-059D034BD511}" destId="{1553FEE8-E67D-4A6C-9D3B-917D3D7C86AF}" srcOrd="1" destOrd="0" presId="urn:microsoft.com/office/officeart/2005/8/layout/gear1"/>
    <dgm:cxn modelId="{5613A62C-71E1-49AA-940B-38192FAF57D4}" type="presParOf" srcId="{73CDD4FC-389C-4D69-B2ED-059D034BD511}" destId="{8A6FAA7E-3FC6-4F23-909B-3A17A06D8313}" srcOrd="2" destOrd="0" presId="urn:microsoft.com/office/officeart/2005/8/layout/gear1"/>
    <dgm:cxn modelId="{E9DD5C60-5B8B-498C-A0FD-ED8BDA620F6D}" type="presParOf" srcId="{73CDD4FC-389C-4D69-B2ED-059D034BD511}" destId="{FB871B6A-ADAA-410F-83D0-515C6575F297}" srcOrd="3" destOrd="0" presId="urn:microsoft.com/office/officeart/2005/8/layout/gear1"/>
    <dgm:cxn modelId="{194F65CE-C1DC-433F-8AC8-A648BBE9E8DC}" type="presParOf" srcId="{73CDD4FC-389C-4D69-B2ED-059D034BD511}" destId="{19C58317-4A8E-44F4-A4BF-5C044355F7C3}" srcOrd="4" destOrd="0" presId="urn:microsoft.com/office/officeart/2005/8/layout/gear1"/>
    <dgm:cxn modelId="{300B0E43-A3FC-4460-9B73-DFB231364CE3}" type="presParOf" srcId="{73CDD4FC-389C-4D69-B2ED-059D034BD511}" destId="{CC4896E0-0403-4707-8D34-8FD5034A6C6B}" srcOrd="5" destOrd="0" presId="urn:microsoft.com/office/officeart/2005/8/layout/gear1"/>
    <dgm:cxn modelId="{6B768B5C-74C2-4F85-B2D8-A83BBACD2D2E}" type="presParOf" srcId="{73CDD4FC-389C-4D69-B2ED-059D034BD511}" destId="{15429A6F-A448-453F-82F4-44874979289F}" srcOrd="6" destOrd="0" presId="urn:microsoft.com/office/officeart/2005/8/layout/gear1"/>
    <dgm:cxn modelId="{5F027693-F74E-4082-8984-13073DE6BA1A}" type="presParOf" srcId="{73CDD4FC-389C-4D69-B2ED-059D034BD511}" destId="{28D6BBEF-2D21-4F06-B25F-E68088EFEEC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82ACB-DCF4-4AAE-9594-82B3EF72B3A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F6B8A0-B93A-4F48-B0BE-57578C8E04E7}">
      <dgm:prSet phldrT="[Texto]" custT="1"/>
      <dgm:spPr>
        <a:solidFill>
          <a:srgbClr val="FFC000"/>
        </a:solidFill>
        <a:effectLst>
          <a:glow rad="127000">
            <a:schemeClr val="tx1"/>
          </a:glow>
        </a:effectLst>
        <a:scene3d>
          <a:camera prst="orthographicFront"/>
          <a:lightRig rig="threePt" dir="t"/>
        </a:scene3d>
        <a:sp3d extrusionH="76200" contourW="12700" prstMaterial="dkEdge">
          <a:bevelB w="165100" prst="coolSlant"/>
          <a:extrusionClr>
            <a:schemeClr val="tx1"/>
          </a:extrusionClr>
          <a:contourClr>
            <a:schemeClr val="tx1"/>
          </a:contourClr>
        </a:sp3d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CÁNCER</a:t>
          </a:r>
        </a:p>
      </dgm:t>
    </dgm:pt>
    <dgm:pt modelId="{878C0AE9-2639-44F7-BCCC-97A9BA2EECBD}" type="parTrans" cxnId="{450A013C-6909-4054-AA6F-B62519C79C49}">
      <dgm:prSet/>
      <dgm:spPr/>
      <dgm:t>
        <a:bodyPr/>
        <a:lstStyle/>
        <a:p>
          <a:endParaRPr lang="es-ES"/>
        </a:p>
      </dgm:t>
    </dgm:pt>
    <dgm:pt modelId="{BF129BD9-093A-45F1-8FFA-01FD185F1661}" type="sibTrans" cxnId="{450A013C-6909-4054-AA6F-B62519C79C49}">
      <dgm:prSet/>
      <dgm:spPr/>
      <dgm:t>
        <a:bodyPr/>
        <a:lstStyle/>
        <a:p>
          <a:endParaRPr lang="es-ES"/>
        </a:p>
      </dgm:t>
    </dgm:pt>
    <dgm:pt modelId="{006C0B22-D644-4BC8-BB11-763B41F657D2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500" dirty="0">
              <a:solidFill>
                <a:schemeClr val="tx1"/>
              </a:solidFill>
            </a:rPr>
            <a:t>Agentes </a:t>
          </a:r>
          <a:r>
            <a:rPr lang="es-ES" sz="1200" dirty="0">
              <a:solidFill>
                <a:schemeClr val="tx1"/>
              </a:solidFill>
            </a:rPr>
            <a:t> </a:t>
          </a:r>
          <a:r>
            <a:rPr lang="es-ES" sz="1600" dirty="0">
              <a:solidFill>
                <a:schemeClr val="tx1"/>
              </a:solidFill>
            </a:rPr>
            <a:t>infecciosos</a:t>
          </a:r>
        </a:p>
      </dgm:t>
    </dgm:pt>
    <dgm:pt modelId="{0C76D552-7672-4EBE-8FA9-F500D2E913AD}" type="parTrans" cxnId="{B3848917-7F4D-4965-A019-F9A2CF59B64B}">
      <dgm:prSet/>
      <dgm:spPr/>
      <dgm:t>
        <a:bodyPr/>
        <a:lstStyle/>
        <a:p>
          <a:endParaRPr lang="es-ES"/>
        </a:p>
      </dgm:t>
    </dgm:pt>
    <dgm:pt modelId="{A449D9CF-7046-46A5-AAA9-928629F17FB1}" type="sibTrans" cxnId="{B3848917-7F4D-4965-A019-F9A2CF59B64B}">
      <dgm:prSet/>
      <dgm:spPr/>
      <dgm:t>
        <a:bodyPr/>
        <a:lstStyle/>
        <a:p>
          <a:endParaRPr lang="es-ES"/>
        </a:p>
      </dgm:t>
    </dgm:pt>
    <dgm:pt modelId="{DE44660B-F174-410F-BC95-B8319CD18674}">
      <dgm:prSet phldrT="[Texto]" custT="1"/>
      <dgm:spPr>
        <a:solidFill>
          <a:srgbClr val="FF0000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800" dirty="0"/>
            <a:t>Alimentación</a:t>
          </a:r>
        </a:p>
      </dgm:t>
    </dgm:pt>
    <dgm:pt modelId="{2A141311-4621-4C12-A01D-8D7E526B8E01}" type="parTrans" cxnId="{E2AD4357-0510-41AB-831E-7C360A21E90F}">
      <dgm:prSet/>
      <dgm:spPr/>
      <dgm:t>
        <a:bodyPr/>
        <a:lstStyle/>
        <a:p>
          <a:endParaRPr lang="es-ES"/>
        </a:p>
      </dgm:t>
    </dgm:pt>
    <dgm:pt modelId="{C7F01823-DA49-4138-9BB4-CCB178B07865}" type="sibTrans" cxnId="{E2AD4357-0510-41AB-831E-7C360A21E90F}">
      <dgm:prSet/>
      <dgm:spPr/>
      <dgm:t>
        <a:bodyPr/>
        <a:lstStyle/>
        <a:p>
          <a:endParaRPr lang="es-ES"/>
        </a:p>
      </dgm:t>
    </dgm:pt>
    <dgm:pt modelId="{2913BB00-B52E-4242-BCD2-3FFDF1C4C71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600" dirty="0"/>
            <a:t>Transmisión de genes</a:t>
          </a:r>
        </a:p>
      </dgm:t>
    </dgm:pt>
    <dgm:pt modelId="{9CCAB2AB-A627-4460-8664-D41089B686A3}" type="parTrans" cxnId="{981EB351-2D23-4E6A-A119-062A7A33EA51}">
      <dgm:prSet/>
      <dgm:spPr/>
      <dgm:t>
        <a:bodyPr/>
        <a:lstStyle/>
        <a:p>
          <a:endParaRPr lang="es-ES"/>
        </a:p>
      </dgm:t>
    </dgm:pt>
    <dgm:pt modelId="{93967EF2-5D04-42AC-875D-060F4415B9D5}" type="sibTrans" cxnId="{981EB351-2D23-4E6A-A119-062A7A33EA51}">
      <dgm:prSet/>
      <dgm:spPr/>
      <dgm:t>
        <a:bodyPr/>
        <a:lstStyle/>
        <a:p>
          <a:endParaRPr lang="es-ES"/>
        </a:p>
      </dgm:t>
    </dgm:pt>
    <dgm:pt modelId="{557F5B93-8E43-4186-A40E-16E433D90B4F}" type="pres">
      <dgm:prSet presAssocID="{3AC82ACB-DCF4-4AAE-9594-82B3EF72B3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0C182B5-3C2B-4315-A010-0984E69ED3AE}" type="pres">
      <dgm:prSet presAssocID="{A0F6B8A0-B93A-4F48-B0BE-57578C8E04E7}" presName="singleCycle" presStyleCnt="0"/>
      <dgm:spPr/>
    </dgm:pt>
    <dgm:pt modelId="{7C0EFC9F-FAAE-4A3A-B24A-9947AE472BFB}" type="pres">
      <dgm:prSet presAssocID="{A0F6B8A0-B93A-4F48-B0BE-57578C8E04E7}" presName="singleCenter" presStyleLbl="node1" presStyleIdx="0" presStyleCnt="4" custScaleX="116907" custLinFactNeighborX="-314" custLinFactNeighborY="-401">
        <dgm:presLayoutVars>
          <dgm:chMax val="7"/>
          <dgm:chPref val="7"/>
        </dgm:presLayoutVars>
      </dgm:prSet>
      <dgm:spPr>
        <a:prstGeom prst="ellipse">
          <a:avLst/>
        </a:prstGeom>
      </dgm:spPr>
    </dgm:pt>
    <dgm:pt modelId="{297B173C-3FD7-423F-AA34-1C01B64759F6}" type="pres">
      <dgm:prSet presAssocID="{0C76D552-7672-4EBE-8FA9-F500D2E913AD}" presName="Name56" presStyleLbl="parChTrans1D2" presStyleIdx="0" presStyleCnt="3"/>
      <dgm:spPr/>
    </dgm:pt>
    <dgm:pt modelId="{D5ADEAF3-CBF0-4186-990D-E09D3323EE03}" type="pres">
      <dgm:prSet presAssocID="{006C0B22-D644-4BC8-BB11-763B41F657D2}" presName="text0" presStyleLbl="node1" presStyleIdx="1" presStyleCnt="4" custScaleX="154214" custRadScaleRad="95588" custRadScaleInc="356">
        <dgm:presLayoutVars>
          <dgm:bulletEnabled val="1"/>
        </dgm:presLayoutVars>
      </dgm:prSet>
      <dgm:spPr/>
    </dgm:pt>
    <dgm:pt modelId="{B8A396AB-126E-4BED-B5A1-A595E0D0A0DD}" type="pres">
      <dgm:prSet presAssocID="{2A141311-4621-4C12-A01D-8D7E526B8E01}" presName="Name56" presStyleLbl="parChTrans1D2" presStyleIdx="1" presStyleCnt="3"/>
      <dgm:spPr/>
    </dgm:pt>
    <dgm:pt modelId="{3616C130-7AA1-47B4-9469-BE700676C177}" type="pres">
      <dgm:prSet presAssocID="{DE44660B-F174-410F-BC95-B8319CD18674}" presName="text0" presStyleLbl="node1" presStyleIdx="2" presStyleCnt="4" custScaleX="174947" custScaleY="121730">
        <dgm:presLayoutVars>
          <dgm:bulletEnabled val="1"/>
        </dgm:presLayoutVars>
      </dgm:prSet>
      <dgm:spPr/>
    </dgm:pt>
    <dgm:pt modelId="{D8C0D39A-D360-427B-8300-B6512F71B08A}" type="pres">
      <dgm:prSet presAssocID="{9CCAB2AB-A627-4460-8664-D41089B686A3}" presName="Name56" presStyleLbl="parChTrans1D2" presStyleIdx="2" presStyleCnt="3"/>
      <dgm:spPr/>
    </dgm:pt>
    <dgm:pt modelId="{AB816056-A66A-4D6B-B55B-D2E8E8A8642F}" type="pres">
      <dgm:prSet presAssocID="{2913BB00-B52E-4242-BCD2-3FFDF1C4C719}" presName="text0" presStyleLbl="node1" presStyleIdx="3" presStyleCnt="4" custScaleX="153772">
        <dgm:presLayoutVars>
          <dgm:bulletEnabled val="1"/>
        </dgm:presLayoutVars>
      </dgm:prSet>
      <dgm:spPr/>
    </dgm:pt>
  </dgm:ptLst>
  <dgm:cxnLst>
    <dgm:cxn modelId="{981EB351-2D23-4E6A-A119-062A7A33EA51}" srcId="{A0F6B8A0-B93A-4F48-B0BE-57578C8E04E7}" destId="{2913BB00-B52E-4242-BCD2-3FFDF1C4C719}" srcOrd="2" destOrd="0" parTransId="{9CCAB2AB-A627-4460-8664-D41089B686A3}" sibTransId="{93967EF2-5D04-42AC-875D-060F4415B9D5}"/>
    <dgm:cxn modelId="{B3848917-7F4D-4965-A019-F9A2CF59B64B}" srcId="{A0F6B8A0-B93A-4F48-B0BE-57578C8E04E7}" destId="{006C0B22-D644-4BC8-BB11-763B41F657D2}" srcOrd="0" destOrd="0" parTransId="{0C76D552-7672-4EBE-8FA9-F500D2E913AD}" sibTransId="{A449D9CF-7046-46A5-AAA9-928629F17FB1}"/>
    <dgm:cxn modelId="{0128210A-70E9-4337-BC5E-E7C4E17A1ED2}" type="presOf" srcId="{A0F6B8A0-B93A-4F48-B0BE-57578C8E04E7}" destId="{7C0EFC9F-FAAE-4A3A-B24A-9947AE472BFB}" srcOrd="0" destOrd="0" presId="urn:microsoft.com/office/officeart/2008/layout/RadialCluster"/>
    <dgm:cxn modelId="{175DF692-A80C-42BD-BEAF-B783F69C57A4}" type="presOf" srcId="{9CCAB2AB-A627-4460-8664-D41089B686A3}" destId="{D8C0D39A-D360-427B-8300-B6512F71B08A}" srcOrd="0" destOrd="0" presId="urn:microsoft.com/office/officeart/2008/layout/RadialCluster"/>
    <dgm:cxn modelId="{4187A8A1-60DB-4DF5-810E-14053D64ACF9}" type="presOf" srcId="{DE44660B-F174-410F-BC95-B8319CD18674}" destId="{3616C130-7AA1-47B4-9469-BE700676C177}" srcOrd="0" destOrd="0" presId="urn:microsoft.com/office/officeart/2008/layout/RadialCluster"/>
    <dgm:cxn modelId="{450A013C-6909-4054-AA6F-B62519C79C49}" srcId="{3AC82ACB-DCF4-4AAE-9594-82B3EF72B3A8}" destId="{A0F6B8A0-B93A-4F48-B0BE-57578C8E04E7}" srcOrd="0" destOrd="0" parTransId="{878C0AE9-2639-44F7-BCCC-97A9BA2EECBD}" sibTransId="{BF129BD9-093A-45F1-8FFA-01FD185F1661}"/>
    <dgm:cxn modelId="{E99356DC-0AA7-497D-9D2C-3E8DC8067EC9}" type="presOf" srcId="{3AC82ACB-DCF4-4AAE-9594-82B3EF72B3A8}" destId="{557F5B93-8E43-4186-A40E-16E433D90B4F}" srcOrd="0" destOrd="0" presId="urn:microsoft.com/office/officeart/2008/layout/RadialCluster"/>
    <dgm:cxn modelId="{A06BD304-6759-4CE4-8FE3-32D680FB2332}" type="presOf" srcId="{2A141311-4621-4C12-A01D-8D7E526B8E01}" destId="{B8A396AB-126E-4BED-B5A1-A595E0D0A0DD}" srcOrd="0" destOrd="0" presId="urn:microsoft.com/office/officeart/2008/layout/RadialCluster"/>
    <dgm:cxn modelId="{539F9669-049A-4B07-B0DB-56252C31926A}" type="presOf" srcId="{006C0B22-D644-4BC8-BB11-763B41F657D2}" destId="{D5ADEAF3-CBF0-4186-990D-E09D3323EE03}" srcOrd="0" destOrd="0" presId="urn:microsoft.com/office/officeart/2008/layout/RadialCluster"/>
    <dgm:cxn modelId="{317C44EF-D7EC-409E-B5F3-3625619567A3}" type="presOf" srcId="{0C76D552-7672-4EBE-8FA9-F500D2E913AD}" destId="{297B173C-3FD7-423F-AA34-1C01B64759F6}" srcOrd="0" destOrd="0" presId="urn:microsoft.com/office/officeart/2008/layout/RadialCluster"/>
    <dgm:cxn modelId="{5336BC2B-07C7-4F5D-B135-8CD35D6A3E2D}" type="presOf" srcId="{2913BB00-B52E-4242-BCD2-3FFDF1C4C719}" destId="{AB816056-A66A-4D6B-B55B-D2E8E8A8642F}" srcOrd="0" destOrd="0" presId="urn:microsoft.com/office/officeart/2008/layout/RadialCluster"/>
    <dgm:cxn modelId="{E2AD4357-0510-41AB-831E-7C360A21E90F}" srcId="{A0F6B8A0-B93A-4F48-B0BE-57578C8E04E7}" destId="{DE44660B-F174-410F-BC95-B8319CD18674}" srcOrd="1" destOrd="0" parTransId="{2A141311-4621-4C12-A01D-8D7E526B8E01}" sibTransId="{C7F01823-DA49-4138-9BB4-CCB178B07865}"/>
    <dgm:cxn modelId="{FD9C8528-4B85-4C04-BE98-85095EE519A6}" type="presParOf" srcId="{557F5B93-8E43-4186-A40E-16E433D90B4F}" destId="{80C182B5-3C2B-4315-A010-0984E69ED3AE}" srcOrd="0" destOrd="0" presId="urn:microsoft.com/office/officeart/2008/layout/RadialCluster"/>
    <dgm:cxn modelId="{D9C1722A-883B-4C60-8AA9-14905B57986D}" type="presParOf" srcId="{80C182B5-3C2B-4315-A010-0984E69ED3AE}" destId="{7C0EFC9F-FAAE-4A3A-B24A-9947AE472BFB}" srcOrd="0" destOrd="0" presId="urn:microsoft.com/office/officeart/2008/layout/RadialCluster"/>
    <dgm:cxn modelId="{2942D85A-A35B-4B9C-9624-D77360F46FED}" type="presParOf" srcId="{80C182B5-3C2B-4315-A010-0984E69ED3AE}" destId="{297B173C-3FD7-423F-AA34-1C01B64759F6}" srcOrd="1" destOrd="0" presId="urn:microsoft.com/office/officeart/2008/layout/RadialCluster"/>
    <dgm:cxn modelId="{672404E6-0F21-4EB4-A229-F4E934042D8D}" type="presParOf" srcId="{80C182B5-3C2B-4315-A010-0984E69ED3AE}" destId="{D5ADEAF3-CBF0-4186-990D-E09D3323EE03}" srcOrd="2" destOrd="0" presId="urn:microsoft.com/office/officeart/2008/layout/RadialCluster"/>
    <dgm:cxn modelId="{3B356BDC-0AF4-4CE9-98A4-8531BC9DB374}" type="presParOf" srcId="{80C182B5-3C2B-4315-A010-0984E69ED3AE}" destId="{B8A396AB-126E-4BED-B5A1-A595E0D0A0DD}" srcOrd="3" destOrd="0" presId="urn:microsoft.com/office/officeart/2008/layout/RadialCluster"/>
    <dgm:cxn modelId="{073C1B43-569B-4A6A-84FD-A058C7554374}" type="presParOf" srcId="{80C182B5-3C2B-4315-A010-0984E69ED3AE}" destId="{3616C130-7AA1-47B4-9469-BE700676C177}" srcOrd="4" destOrd="0" presId="urn:microsoft.com/office/officeart/2008/layout/RadialCluster"/>
    <dgm:cxn modelId="{6405B83B-CF17-4305-9A43-3502F4F1BE4B}" type="presParOf" srcId="{80C182B5-3C2B-4315-A010-0984E69ED3AE}" destId="{D8C0D39A-D360-427B-8300-B6512F71B08A}" srcOrd="5" destOrd="0" presId="urn:microsoft.com/office/officeart/2008/layout/RadialCluster"/>
    <dgm:cxn modelId="{079A4333-6315-4676-9188-2D13A915CCB3}" type="presParOf" srcId="{80C182B5-3C2B-4315-A010-0984E69ED3AE}" destId="{AB816056-A66A-4D6B-B55B-D2E8E8A8642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E6B8C-CE75-4FC6-81F6-AF95302E98C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8BE95A-99DC-4887-AD90-6FC00E39C610}">
      <dgm:prSet phldrT="[Texto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s-ES" sz="1600" dirty="0"/>
            <a:t>Efectos</a:t>
          </a:r>
        </a:p>
        <a:p>
          <a:r>
            <a:rPr lang="es-ES" sz="1600" dirty="0"/>
            <a:t> Pro-Canceroso</a:t>
          </a:r>
        </a:p>
      </dgm:t>
    </dgm:pt>
    <dgm:pt modelId="{011A12C5-1D00-43EE-9982-19D8593D1D00}" type="parTrans" cxnId="{9E85990B-AEF6-408E-9D32-A13AE6847FC6}">
      <dgm:prSet/>
      <dgm:spPr/>
      <dgm:t>
        <a:bodyPr/>
        <a:lstStyle/>
        <a:p>
          <a:endParaRPr lang="es-ES"/>
        </a:p>
      </dgm:t>
    </dgm:pt>
    <dgm:pt modelId="{14BB0071-79F5-4611-8D78-B9E7EAD2942F}" type="sibTrans" cxnId="{9E85990B-AEF6-408E-9D32-A13AE6847FC6}">
      <dgm:prSet/>
      <dgm:spPr/>
      <dgm:t>
        <a:bodyPr/>
        <a:lstStyle/>
        <a:p>
          <a:endParaRPr lang="es-ES"/>
        </a:p>
      </dgm:t>
    </dgm:pt>
    <dgm:pt modelId="{29F3B7B5-3384-4E84-9BB9-F09AF9C7CE60}">
      <dgm:prSet phldrT="[Texto]" custT="1"/>
      <dgm:spPr>
        <a:solidFill>
          <a:srgbClr val="FF0000"/>
        </a:solidFill>
      </dgm:spPr>
      <dgm:t>
        <a:bodyPr/>
        <a:lstStyle/>
        <a:p>
          <a:pPr algn="r"/>
          <a:r>
            <a:rPr lang="es-ES" sz="1200" baseline="0" dirty="0"/>
            <a:t>Obesidad. </a:t>
          </a:r>
          <a:r>
            <a:rPr lang="es-ES" sz="1200" baseline="0" dirty="0" err="1"/>
            <a:t>SxM</a:t>
          </a:r>
          <a:endParaRPr lang="es-ES" sz="1200" baseline="0" dirty="0"/>
        </a:p>
        <a:p>
          <a:pPr algn="r"/>
          <a:endParaRPr lang="es-ES" sz="1200" baseline="0" dirty="0"/>
        </a:p>
        <a:p>
          <a:pPr algn="r"/>
          <a:r>
            <a:rPr lang="es-ES" sz="1200" baseline="0" dirty="0"/>
            <a:t>Insulina // </a:t>
          </a:r>
          <a:r>
            <a:rPr lang="es-ES" sz="1200" baseline="0" dirty="0" err="1"/>
            <a:t>Leptina</a:t>
          </a:r>
          <a:endParaRPr lang="es-ES" sz="1200" baseline="0" dirty="0"/>
        </a:p>
        <a:p>
          <a:pPr algn="r"/>
          <a:r>
            <a:rPr lang="es-ES" sz="1200" baseline="0" dirty="0"/>
            <a:t>AGPw6 // Obesidad</a:t>
          </a:r>
        </a:p>
        <a:p>
          <a:pPr algn="r"/>
          <a:endParaRPr lang="es-ES" sz="1200" baseline="0" dirty="0"/>
        </a:p>
        <a:p>
          <a:pPr algn="r"/>
          <a:r>
            <a:rPr lang="es-ES" sz="1200" baseline="0" dirty="0"/>
            <a:t>ROS, </a:t>
          </a:r>
          <a:r>
            <a:rPr lang="es-ES" sz="1200" baseline="0" dirty="0" err="1"/>
            <a:t>Aflatosinas</a:t>
          </a:r>
          <a:r>
            <a:rPr lang="es-ES" sz="1200" baseline="0" dirty="0"/>
            <a:t> compuestos nitrogenados bisfenoles, aminas </a:t>
          </a:r>
          <a:r>
            <a:rPr lang="es-ES" sz="1200" baseline="0" dirty="0" err="1"/>
            <a:t>heterociclicas</a:t>
          </a:r>
          <a:endParaRPr lang="es-ES" sz="1200" baseline="0" dirty="0"/>
        </a:p>
      </dgm:t>
    </dgm:pt>
    <dgm:pt modelId="{044B28AB-34E4-40F2-B06B-12B39EAD1C68}" type="parTrans" cxnId="{A32E0AF8-35C0-4E3E-ACC7-C5E60DE95511}">
      <dgm:prSet/>
      <dgm:spPr/>
      <dgm:t>
        <a:bodyPr/>
        <a:lstStyle/>
        <a:p>
          <a:endParaRPr lang="es-ES"/>
        </a:p>
      </dgm:t>
    </dgm:pt>
    <dgm:pt modelId="{3A1100F9-B977-4701-B4D4-DA7ABC233096}" type="sibTrans" cxnId="{A32E0AF8-35C0-4E3E-ACC7-C5E60DE95511}">
      <dgm:prSet/>
      <dgm:spPr/>
      <dgm:t>
        <a:bodyPr/>
        <a:lstStyle/>
        <a:p>
          <a:endParaRPr lang="es-ES"/>
        </a:p>
      </dgm:t>
    </dgm:pt>
    <dgm:pt modelId="{55959F34-16ED-4B1D-A294-C9CFDD03F429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s-ES" sz="1200" dirty="0"/>
            <a:t>Bajo Folato</a:t>
          </a:r>
        </a:p>
        <a:p>
          <a:pPr algn="l"/>
          <a:r>
            <a:rPr lang="es-ES" sz="1200" dirty="0"/>
            <a:t>Malnutrición</a:t>
          </a:r>
        </a:p>
        <a:p>
          <a:pPr algn="ctr"/>
          <a:endParaRPr lang="es-ES" sz="1200" dirty="0"/>
        </a:p>
        <a:p>
          <a:pPr algn="ctr"/>
          <a:endParaRPr lang="es-ES" sz="1200" dirty="0"/>
        </a:p>
        <a:p>
          <a:pPr algn="ctr"/>
          <a:r>
            <a:rPr lang="es-ES" sz="1200" dirty="0" err="1"/>
            <a:t>Insulin-Like</a:t>
          </a:r>
          <a:r>
            <a:rPr lang="es-ES" sz="1200" dirty="0"/>
            <a:t> </a:t>
          </a:r>
          <a:r>
            <a:rPr lang="es-ES" sz="1200" dirty="0" err="1"/>
            <a:t>growth</a:t>
          </a:r>
          <a:r>
            <a:rPr lang="es-ES" sz="1200" dirty="0"/>
            <a:t> factor</a:t>
          </a:r>
        </a:p>
        <a:p>
          <a:pPr algn="ctr"/>
          <a:endParaRPr lang="es-ES" sz="1200" dirty="0"/>
        </a:p>
        <a:p>
          <a:pPr algn="ctr"/>
          <a:endParaRPr lang="es-ES" sz="1200" dirty="0"/>
        </a:p>
      </dgm:t>
    </dgm:pt>
    <dgm:pt modelId="{193B18D7-C331-4D16-9F90-6C6AC749D737}" type="parTrans" cxnId="{9CC3855F-2FCC-4D1F-94A1-81424649CFAB}">
      <dgm:prSet/>
      <dgm:spPr/>
      <dgm:t>
        <a:bodyPr/>
        <a:lstStyle/>
        <a:p>
          <a:endParaRPr lang="es-ES"/>
        </a:p>
      </dgm:t>
    </dgm:pt>
    <dgm:pt modelId="{DD0A70B7-1936-42AD-B9E1-0BBD6AF86952}" type="sibTrans" cxnId="{9CC3855F-2FCC-4D1F-94A1-81424649CFAB}">
      <dgm:prSet/>
      <dgm:spPr/>
      <dgm:t>
        <a:bodyPr/>
        <a:lstStyle/>
        <a:p>
          <a:endParaRPr lang="es-ES"/>
        </a:p>
      </dgm:t>
    </dgm:pt>
    <dgm:pt modelId="{CDC0CF4E-1C2F-4BA4-875E-59D5962A9CAB}">
      <dgm:prSet phldrT="[Texto]" phldr="1" custT="1"/>
      <dgm:spPr/>
      <dgm:t>
        <a:bodyPr/>
        <a:lstStyle/>
        <a:p>
          <a:endParaRPr lang="es-ES" sz="800" dirty="0"/>
        </a:p>
      </dgm:t>
    </dgm:pt>
    <dgm:pt modelId="{CCF38D38-BCB8-424A-9DB0-C05A7961DE2B}" type="parTrans" cxnId="{A137F014-0EFC-4DBF-AE78-A12B28D18314}">
      <dgm:prSet/>
      <dgm:spPr/>
      <dgm:t>
        <a:bodyPr/>
        <a:lstStyle/>
        <a:p>
          <a:endParaRPr lang="es-ES"/>
        </a:p>
      </dgm:t>
    </dgm:pt>
    <dgm:pt modelId="{398EB9F8-5672-46AB-BF93-59946479B797}" type="sibTrans" cxnId="{A137F014-0EFC-4DBF-AE78-A12B28D18314}">
      <dgm:prSet/>
      <dgm:spPr/>
      <dgm:t>
        <a:bodyPr/>
        <a:lstStyle/>
        <a:p>
          <a:endParaRPr lang="es-ES"/>
        </a:p>
      </dgm:t>
    </dgm:pt>
    <dgm:pt modelId="{E9E311BE-BCCE-4CA9-8CC9-0AD3711F8876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200" dirty="0"/>
            <a:t>Composición corporal</a:t>
          </a:r>
        </a:p>
        <a:p>
          <a:r>
            <a:rPr lang="es-ES" sz="1200" dirty="0">
              <a:sym typeface="Wingdings" panose="05000000000000000000" pitchFamily="2" charset="2"/>
            </a:rPr>
            <a:t></a:t>
          </a:r>
        </a:p>
        <a:p>
          <a:r>
            <a:rPr lang="es-ES" sz="1200" dirty="0">
              <a:sym typeface="Wingdings" panose="05000000000000000000" pitchFamily="2" charset="2"/>
            </a:rPr>
            <a:t>Proliferación celular</a:t>
          </a:r>
        </a:p>
        <a:p>
          <a:r>
            <a:rPr lang="es-ES" sz="1200" dirty="0">
              <a:sym typeface="Wingdings" panose="05000000000000000000" pitchFamily="2" charset="2"/>
            </a:rPr>
            <a:t></a:t>
          </a:r>
        </a:p>
        <a:p>
          <a:r>
            <a:rPr lang="es-ES" sz="1200" dirty="0">
              <a:sym typeface="Wingdings" panose="05000000000000000000" pitchFamily="2" charset="2"/>
            </a:rPr>
            <a:t>Carcinógenos / exposición</a:t>
          </a:r>
          <a:endParaRPr lang="es-ES" sz="1200" dirty="0"/>
        </a:p>
      </dgm:t>
    </dgm:pt>
    <dgm:pt modelId="{8ACF230E-3595-4072-91EF-F8C2D4EBD73F}" type="parTrans" cxnId="{02EEB7DA-5861-4A98-8E10-02FBF19FBB88}">
      <dgm:prSet/>
      <dgm:spPr/>
      <dgm:t>
        <a:bodyPr/>
        <a:lstStyle/>
        <a:p>
          <a:endParaRPr lang="es-ES"/>
        </a:p>
      </dgm:t>
    </dgm:pt>
    <dgm:pt modelId="{F7F133F6-06E6-4EC8-94C1-DCD2124D344E}" type="sibTrans" cxnId="{02EEB7DA-5861-4A98-8E10-02FBF19FBB88}">
      <dgm:prSet/>
      <dgm:spPr/>
      <dgm:t>
        <a:bodyPr/>
        <a:lstStyle/>
        <a:p>
          <a:endParaRPr lang="es-ES"/>
        </a:p>
      </dgm:t>
    </dgm:pt>
    <dgm:pt modelId="{E165E63C-4DF5-4466-A608-447A24C98B4A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200" dirty="0"/>
            <a:t>Daño ADN</a:t>
          </a:r>
        </a:p>
        <a:p>
          <a:r>
            <a:rPr lang="es-ES" sz="1200" dirty="0">
              <a:sym typeface="Wingdings" panose="05000000000000000000" pitchFamily="2" charset="2"/>
            </a:rPr>
            <a:t></a:t>
          </a:r>
        </a:p>
        <a:p>
          <a:r>
            <a:rPr lang="es-ES" sz="1200" dirty="0">
              <a:sym typeface="Wingdings" panose="05000000000000000000" pitchFamily="2" charset="2"/>
            </a:rPr>
            <a:t>Fallo de la Apoptosis (muerte natural de la célula)</a:t>
          </a:r>
        </a:p>
        <a:p>
          <a:r>
            <a:rPr lang="es-ES" sz="1200" dirty="0">
              <a:sym typeface="Wingdings" panose="05000000000000000000" pitchFamily="2" charset="2"/>
            </a:rPr>
            <a:t></a:t>
          </a:r>
        </a:p>
        <a:p>
          <a:r>
            <a:rPr lang="es-ES" sz="1200" dirty="0">
              <a:sym typeface="Wingdings" panose="05000000000000000000" pitchFamily="2" charset="2"/>
            </a:rPr>
            <a:t>Diferenciación</a:t>
          </a:r>
        </a:p>
        <a:p>
          <a:endParaRPr lang="es-ES" sz="1600" dirty="0"/>
        </a:p>
      </dgm:t>
    </dgm:pt>
    <dgm:pt modelId="{5057CA16-A814-4EB4-B2BD-D9C2C10BD91D}" type="parTrans" cxnId="{56CC7007-A272-418D-A065-A870218C812F}">
      <dgm:prSet/>
      <dgm:spPr/>
      <dgm:t>
        <a:bodyPr/>
        <a:lstStyle/>
        <a:p>
          <a:endParaRPr lang="es-ES"/>
        </a:p>
      </dgm:t>
    </dgm:pt>
    <dgm:pt modelId="{4F5FB9A6-15CD-4E1F-A314-E27D6FBF40D3}" type="sibTrans" cxnId="{56CC7007-A272-418D-A065-A870218C812F}">
      <dgm:prSet/>
      <dgm:spPr/>
      <dgm:t>
        <a:bodyPr/>
        <a:lstStyle/>
        <a:p>
          <a:endParaRPr lang="es-ES"/>
        </a:p>
      </dgm:t>
    </dgm:pt>
    <dgm:pt modelId="{3EF246A4-B7C8-4F8F-8808-3F27E8DEFC49}">
      <dgm:prSet phldrT="[Texto]"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ES" sz="1600" dirty="0"/>
            <a:t>Efectos </a:t>
          </a:r>
        </a:p>
        <a:p>
          <a:r>
            <a:rPr lang="es-ES" sz="1600" dirty="0"/>
            <a:t>Anti-Canceroso</a:t>
          </a:r>
        </a:p>
      </dgm:t>
    </dgm:pt>
    <dgm:pt modelId="{24A75C73-0ACB-4616-89FB-D48E578CFA41}" type="parTrans" cxnId="{70B4A44E-6360-471B-89DF-38792D4F7C8E}">
      <dgm:prSet/>
      <dgm:spPr/>
      <dgm:t>
        <a:bodyPr/>
        <a:lstStyle/>
        <a:p>
          <a:endParaRPr lang="es-ES"/>
        </a:p>
      </dgm:t>
    </dgm:pt>
    <dgm:pt modelId="{42DDBD7E-4670-4062-9108-45A97E96432E}" type="sibTrans" cxnId="{70B4A44E-6360-471B-89DF-38792D4F7C8E}">
      <dgm:prSet/>
      <dgm:spPr/>
      <dgm:t>
        <a:bodyPr/>
        <a:lstStyle/>
        <a:p>
          <a:endParaRPr lang="es-ES"/>
        </a:p>
      </dgm:t>
    </dgm:pt>
    <dgm:pt modelId="{492AEC38-E0F9-4E04-99B0-B90ECE5DE7B1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S" sz="1200" dirty="0">
              <a:solidFill>
                <a:schemeClr val="tx1"/>
              </a:solidFill>
            </a:rPr>
            <a:t>Restricción energética</a:t>
          </a:r>
        </a:p>
        <a:p>
          <a:pPr algn="l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</a:t>
          </a:r>
        </a:p>
        <a:p>
          <a:pPr algn="l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Flavonoides,  </a:t>
          </a:r>
          <a:r>
            <a:rPr lang="es-ES" sz="1200" dirty="0" err="1">
              <a:solidFill>
                <a:schemeClr val="tx1"/>
              </a:solidFill>
              <a:sym typeface="Wingdings" panose="05000000000000000000" pitchFamily="2" charset="2"/>
            </a:rPr>
            <a:t>retinoides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, Se, AGPw3</a:t>
          </a:r>
        </a:p>
        <a:p>
          <a:pPr algn="l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</a:t>
          </a:r>
        </a:p>
        <a:p>
          <a:pPr algn="l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Zn, Cr, Licopeno, </a:t>
          </a:r>
          <a:r>
            <a:rPr lang="es-ES" sz="1200" dirty="0" err="1">
              <a:solidFill>
                <a:schemeClr val="tx1"/>
              </a:solidFill>
              <a:sym typeface="Wingdings" panose="05000000000000000000" pitchFamily="2" charset="2"/>
            </a:rPr>
            <a:t>Vit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 A, E, C, Compuestos </a:t>
          </a:r>
          <a:r>
            <a:rPr lang="es-ES" sz="1200" dirty="0" err="1">
              <a:solidFill>
                <a:schemeClr val="tx1"/>
              </a:solidFill>
              <a:sym typeface="Wingdings" panose="05000000000000000000" pitchFamily="2" charset="2"/>
            </a:rPr>
            <a:t>organosulfurados</a:t>
          </a:r>
          <a:r>
            <a:rPr lang="es-ES" sz="1200" dirty="0">
              <a:sym typeface="Wingdings" panose="05000000000000000000" pitchFamily="2" charset="2"/>
            </a:rPr>
            <a:t>.</a:t>
          </a:r>
        </a:p>
        <a:p>
          <a:pPr algn="ctr"/>
          <a:endParaRPr lang="es-ES" sz="1200" dirty="0"/>
        </a:p>
      </dgm:t>
    </dgm:pt>
    <dgm:pt modelId="{30F41948-1F97-4BEF-9D98-EACE1B050D54}" type="parTrans" cxnId="{92BF5F04-2ACF-486D-A28E-AEBA25F29222}">
      <dgm:prSet/>
      <dgm:spPr/>
      <dgm:t>
        <a:bodyPr/>
        <a:lstStyle/>
        <a:p>
          <a:endParaRPr lang="es-ES"/>
        </a:p>
      </dgm:t>
    </dgm:pt>
    <dgm:pt modelId="{DE239463-F8CE-4460-8234-938D14D65458}" type="sibTrans" cxnId="{92BF5F04-2ACF-486D-A28E-AEBA25F29222}">
      <dgm:prSet/>
      <dgm:spPr/>
      <dgm:t>
        <a:bodyPr/>
        <a:lstStyle/>
        <a:p>
          <a:endParaRPr lang="es-ES"/>
        </a:p>
      </dgm:t>
    </dgm:pt>
    <dgm:pt modelId="{B38028E0-2C7A-4C3A-BDFA-E969A32FED7E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es-ES" sz="1200" dirty="0">
              <a:solidFill>
                <a:schemeClr val="tx1"/>
              </a:solidFill>
            </a:rPr>
            <a:t>Se, Folatos,</a:t>
          </a:r>
        </a:p>
        <a:p>
          <a:pPr algn="r"/>
          <a:r>
            <a:rPr lang="es-ES" sz="1200" dirty="0" err="1">
              <a:solidFill>
                <a:schemeClr val="tx1"/>
              </a:solidFill>
            </a:rPr>
            <a:t>Vit</a:t>
          </a:r>
          <a:r>
            <a:rPr lang="es-ES" sz="1200" dirty="0">
              <a:solidFill>
                <a:schemeClr val="tx1"/>
              </a:solidFill>
            </a:rPr>
            <a:t> A, Q10</a:t>
          </a:r>
        </a:p>
        <a:p>
          <a:pPr algn="r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</a:t>
          </a:r>
        </a:p>
        <a:p>
          <a:pPr algn="r"/>
          <a:r>
            <a:rPr lang="es-ES" sz="1200" dirty="0" err="1">
              <a:solidFill>
                <a:schemeClr val="tx1"/>
              </a:solidFill>
              <a:sym typeface="Wingdings" panose="05000000000000000000" pitchFamily="2" charset="2"/>
            </a:rPr>
            <a:t>Retinoides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,</a:t>
          </a:r>
        </a:p>
        <a:p>
          <a:pPr algn="r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 </a:t>
          </a:r>
          <a:r>
            <a:rPr lang="es-ES" sz="1200" dirty="0" err="1">
              <a:solidFill>
                <a:schemeClr val="tx1"/>
              </a:solidFill>
              <a:sym typeface="Wingdings" panose="05000000000000000000" pitchFamily="2" charset="2"/>
            </a:rPr>
            <a:t>polifenoles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,</a:t>
          </a:r>
        </a:p>
        <a:p>
          <a:pPr algn="r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 AGPw3</a:t>
          </a:r>
        </a:p>
        <a:p>
          <a:pPr algn="r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</a:t>
          </a:r>
        </a:p>
        <a:p>
          <a:pPr algn="r"/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Folato</a:t>
          </a:r>
          <a:endParaRPr lang="es-ES" sz="1200" dirty="0">
            <a:solidFill>
              <a:schemeClr val="tx1"/>
            </a:solidFill>
          </a:endParaRPr>
        </a:p>
      </dgm:t>
    </dgm:pt>
    <dgm:pt modelId="{52C88886-3471-4C92-A51D-D2876F04F679}" type="parTrans" cxnId="{79933086-14A5-4919-9DC6-49F577F19B99}">
      <dgm:prSet/>
      <dgm:spPr/>
      <dgm:t>
        <a:bodyPr/>
        <a:lstStyle/>
        <a:p>
          <a:endParaRPr lang="es-ES"/>
        </a:p>
      </dgm:t>
    </dgm:pt>
    <dgm:pt modelId="{423B7713-76F0-4893-9E34-0463F9592BAC}" type="sibTrans" cxnId="{79933086-14A5-4919-9DC6-49F577F19B99}">
      <dgm:prSet/>
      <dgm:spPr/>
      <dgm:t>
        <a:bodyPr/>
        <a:lstStyle/>
        <a:p>
          <a:endParaRPr lang="es-ES"/>
        </a:p>
      </dgm:t>
    </dgm:pt>
    <dgm:pt modelId="{827630D8-21F0-42B8-927F-598322387124}" type="pres">
      <dgm:prSet presAssocID="{D55E6B8C-CE75-4FC6-81F6-AF95302E98C7}" presName="theList" presStyleCnt="0">
        <dgm:presLayoutVars>
          <dgm:dir/>
          <dgm:animLvl val="lvl"/>
          <dgm:resizeHandles val="exact"/>
        </dgm:presLayoutVars>
      </dgm:prSet>
      <dgm:spPr/>
    </dgm:pt>
    <dgm:pt modelId="{71541112-7547-4DA2-9D77-8EAF98365DC3}" type="pres">
      <dgm:prSet presAssocID="{F08BE95A-99DC-4887-AD90-6FC00E39C610}" presName="compNode" presStyleCnt="0"/>
      <dgm:spPr/>
    </dgm:pt>
    <dgm:pt modelId="{007B812C-6738-42C8-A67F-A9EF982AD403}" type="pres">
      <dgm:prSet presAssocID="{F08BE95A-99DC-4887-AD90-6FC00E39C610}" presName="aNode" presStyleLbl="bgShp" presStyleIdx="0" presStyleCnt="3"/>
      <dgm:spPr/>
    </dgm:pt>
    <dgm:pt modelId="{C2ADB5D2-1DC9-4215-90CF-C8BFE789324A}" type="pres">
      <dgm:prSet presAssocID="{F08BE95A-99DC-4887-AD90-6FC00E39C610}" presName="textNode" presStyleLbl="bgShp" presStyleIdx="0" presStyleCnt="3"/>
      <dgm:spPr/>
    </dgm:pt>
    <dgm:pt modelId="{9F053027-2EBD-48B4-88E6-AE2CFF62ADBC}" type="pres">
      <dgm:prSet presAssocID="{F08BE95A-99DC-4887-AD90-6FC00E39C610}" presName="compChildNode" presStyleCnt="0"/>
      <dgm:spPr/>
    </dgm:pt>
    <dgm:pt modelId="{7378876C-B232-4936-9E10-5D96FA2873BB}" type="pres">
      <dgm:prSet presAssocID="{F08BE95A-99DC-4887-AD90-6FC00E39C610}" presName="theInnerList" presStyleCnt="0"/>
      <dgm:spPr/>
    </dgm:pt>
    <dgm:pt modelId="{8862D416-E2AA-44D2-ACB6-B35EBC491560}" type="pres">
      <dgm:prSet presAssocID="{29F3B7B5-3384-4E84-9BB9-F09AF9C7CE60}" presName="childNode" presStyleLbl="node1" presStyleIdx="0" presStyleCnt="6" custScaleX="137927" custLinFactY="-9606" custLinFactNeighborX="-5596" custLinFactNeighborY="-100000">
        <dgm:presLayoutVars>
          <dgm:bulletEnabled val="1"/>
        </dgm:presLayoutVars>
      </dgm:prSet>
      <dgm:spPr/>
    </dgm:pt>
    <dgm:pt modelId="{ECBA30F4-115C-4B70-A615-7B8D45889749}" type="pres">
      <dgm:prSet presAssocID="{29F3B7B5-3384-4E84-9BB9-F09AF9C7CE60}" presName="aSpace2" presStyleCnt="0"/>
      <dgm:spPr/>
    </dgm:pt>
    <dgm:pt modelId="{08C2CECF-54AB-480B-BE36-388DAE76745B}" type="pres">
      <dgm:prSet presAssocID="{55959F34-16ED-4B1D-A294-C9CFDD03F429}" presName="childNode" presStyleLbl="node1" presStyleIdx="1" presStyleCnt="6" custScaleX="136225" custLinFactY="-13113" custLinFactNeighborX="-5382" custLinFactNeighborY="-100000">
        <dgm:presLayoutVars>
          <dgm:bulletEnabled val="1"/>
        </dgm:presLayoutVars>
      </dgm:prSet>
      <dgm:spPr/>
    </dgm:pt>
    <dgm:pt modelId="{04B8634C-17C6-4313-8ED3-DE84EB12DBA4}" type="pres">
      <dgm:prSet presAssocID="{F08BE95A-99DC-4887-AD90-6FC00E39C610}" presName="aSpace" presStyleCnt="0"/>
      <dgm:spPr/>
    </dgm:pt>
    <dgm:pt modelId="{941851B9-0095-4053-8847-E82396FC5E91}" type="pres">
      <dgm:prSet presAssocID="{CDC0CF4E-1C2F-4BA4-875E-59D5962A9CAB}" presName="compNode" presStyleCnt="0"/>
      <dgm:spPr/>
    </dgm:pt>
    <dgm:pt modelId="{E3BC7307-8ABF-42E8-AD67-A39C58353D7E}" type="pres">
      <dgm:prSet presAssocID="{CDC0CF4E-1C2F-4BA4-875E-59D5962A9CAB}" presName="aNode" presStyleLbl="bgShp" presStyleIdx="1" presStyleCnt="3"/>
      <dgm:spPr/>
    </dgm:pt>
    <dgm:pt modelId="{9461959F-AF5E-4330-8FC3-1172E9F71FA2}" type="pres">
      <dgm:prSet presAssocID="{CDC0CF4E-1C2F-4BA4-875E-59D5962A9CAB}" presName="textNode" presStyleLbl="bgShp" presStyleIdx="1" presStyleCnt="3"/>
      <dgm:spPr/>
    </dgm:pt>
    <dgm:pt modelId="{822B8014-D26E-4EE8-9361-BEB78AEB2E76}" type="pres">
      <dgm:prSet presAssocID="{CDC0CF4E-1C2F-4BA4-875E-59D5962A9CAB}" presName="compChildNode" presStyleCnt="0"/>
      <dgm:spPr/>
    </dgm:pt>
    <dgm:pt modelId="{F10173E1-EF4A-433E-A523-3BBF89CAC7A0}" type="pres">
      <dgm:prSet presAssocID="{CDC0CF4E-1C2F-4BA4-875E-59D5962A9CAB}" presName="theInnerList" presStyleCnt="0"/>
      <dgm:spPr/>
    </dgm:pt>
    <dgm:pt modelId="{32C9C837-7F0F-4D29-912B-F7A26B9E3B0F}" type="pres">
      <dgm:prSet presAssocID="{E9E311BE-BCCE-4CA9-8CC9-0AD3711F8876}" presName="childNode" presStyleLbl="node1" presStyleIdx="2" presStyleCnt="6" custScaleY="56350" custLinFactNeighborY="-93663">
        <dgm:presLayoutVars>
          <dgm:bulletEnabled val="1"/>
        </dgm:presLayoutVars>
      </dgm:prSet>
      <dgm:spPr/>
    </dgm:pt>
    <dgm:pt modelId="{D1E8B355-76BA-49B1-9633-FCDB99890E84}" type="pres">
      <dgm:prSet presAssocID="{E9E311BE-BCCE-4CA9-8CC9-0AD3711F8876}" presName="aSpace2" presStyleCnt="0"/>
      <dgm:spPr/>
    </dgm:pt>
    <dgm:pt modelId="{10E3EA59-C694-43CA-9341-076A2BE88F0D}" type="pres">
      <dgm:prSet presAssocID="{E165E63C-4DF5-4466-A608-447A24C98B4A}" presName="childNode" presStyleLbl="node1" presStyleIdx="3" presStyleCnt="6" custScaleY="64903" custLinFactY="-11431" custLinFactNeighborY="-100000">
        <dgm:presLayoutVars>
          <dgm:bulletEnabled val="1"/>
        </dgm:presLayoutVars>
      </dgm:prSet>
      <dgm:spPr/>
    </dgm:pt>
    <dgm:pt modelId="{18F3C49C-ADA3-4F44-BC59-17BA2C078BD9}" type="pres">
      <dgm:prSet presAssocID="{CDC0CF4E-1C2F-4BA4-875E-59D5962A9CAB}" presName="aSpace" presStyleCnt="0"/>
      <dgm:spPr/>
    </dgm:pt>
    <dgm:pt modelId="{6FA43FA2-16DA-4957-BC6D-ECC35D5C2DAA}" type="pres">
      <dgm:prSet presAssocID="{3EF246A4-B7C8-4F8F-8808-3F27E8DEFC49}" presName="compNode" presStyleCnt="0"/>
      <dgm:spPr/>
    </dgm:pt>
    <dgm:pt modelId="{621D936E-1222-4F71-AA12-39ACC87C025C}" type="pres">
      <dgm:prSet presAssocID="{3EF246A4-B7C8-4F8F-8808-3F27E8DEFC49}" presName="aNode" presStyleLbl="bgShp" presStyleIdx="2" presStyleCnt="3"/>
      <dgm:spPr/>
    </dgm:pt>
    <dgm:pt modelId="{AA401493-B700-4967-A154-12CFA48A8885}" type="pres">
      <dgm:prSet presAssocID="{3EF246A4-B7C8-4F8F-8808-3F27E8DEFC49}" presName="textNode" presStyleLbl="bgShp" presStyleIdx="2" presStyleCnt="3"/>
      <dgm:spPr/>
    </dgm:pt>
    <dgm:pt modelId="{681243A3-F873-40E4-BDD8-5DD1D47D90A0}" type="pres">
      <dgm:prSet presAssocID="{3EF246A4-B7C8-4F8F-8808-3F27E8DEFC49}" presName="compChildNode" presStyleCnt="0"/>
      <dgm:spPr/>
    </dgm:pt>
    <dgm:pt modelId="{D77AC19A-D529-4C37-8E86-156C9586950D}" type="pres">
      <dgm:prSet presAssocID="{3EF246A4-B7C8-4F8F-8808-3F27E8DEFC49}" presName="theInnerList" presStyleCnt="0"/>
      <dgm:spPr/>
    </dgm:pt>
    <dgm:pt modelId="{5C7FB953-E069-4830-A2BA-34D3EAEE6C92}" type="pres">
      <dgm:prSet presAssocID="{492AEC38-E0F9-4E04-99B0-B90ECE5DE7B1}" presName="childNode" presStyleLbl="node1" presStyleIdx="4" presStyleCnt="6" custScaleX="131206" custLinFactY="-5995" custLinFactNeighborX="2964" custLinFactNeighborY="-100000">
        <dgm:presLayoutVars>
          <dgm:bulletEnabled val="1"/>
        </dgm:presLayoutVars>
      </dgm:prSet>
      <dgm:spPr/>
    </dgm:pt>
    <dgm:pt modelId="{EEDD9FB0-AB57-45BC-AB5D-BB53CDCD781C}" type="pres">
      <dgm:prSet presAssocID="{492AEC38-E0F9-4E04-99B0-B90ECE5DE7B1}" presName="aSpace2" presStyleCnt="0"/>
      <dgm:spPr/>
    </dgm:pt>
    <dgm:pt modelId="{AF13A0EA-B528-4EF5-B9F5-D708774AAB0F}" type="pres">
      <dgm:prSet presAssocID="{B38028E0-2C7A-4C3A-BDFA-E969A32FED7E}" presName="childNode" presStyleLbl="node1" presStyleIdx="5" presStyleCnt="6" custScaleX="145988" custLinFactY="-18260" custLinFactNeighborX="2201" custLinFactNeighborY="-100000">
        <dgm:presLayoutVars>
          <dgm:bulletEnabled val="1"/>
        </dgm:presLayoutVars>
      </dgm:prSet>
      <dgm:spPr/>
    </dgm:pt>
  </dgm:ptLst>
  <dgm:cxnLst>
    <dgm:cxn modelId="{D52AB5B5-D8AE-48D2-B759-83FD31755A80}" type="presOf" srcId="{E9E311BE-BCCE-4CA9-8CC9-0AD3711F8876}" destId="{32C9C837-7F0F-4D29-912B-F7A26B9E3B0F}" srcOrd="0" destOrd="0" presId="urn:microsoft.com/office/officeart/2005/8/layout/lProcess2"/>
    <dgm:cxn modelId="{5FA538BC-4036-4FB0-A49B-F937A323D2E0}" type="presOf" srcId="{F08BE95A-99DC-4887-AD90-6FC00E39C610}" destId="{007B812C-6738-42C8-A67F-A9EF982AD403}" srcOrd="0" destOrd="0" presId="urn:microsoft.com/office/officeart/2005/8/layout/lProcess2"/>
    <dgm:cxn modelId="{70B4A44E-6360-471B-89DF-38792D4F7C8E}" srcId="{D55E6B8C-CE75-4FC6-81F6-AF95302E98C7}" destId="{3EF246A4-B7C8-4F8F-8808-3F27E8DEFC49}" srcOrd="2" destOrd="0" parTransId="{24A75C73-0ACB-4616-89FB-D48E578CFA41}" sibTransId="{42DDBD7E-4670-4062-9108-45A97E96432E}"/>
    <dgm:cxn modelId="{79EAD100-0FED-4898-9013-826B2FBD399A}" type="presOf" srcId="{492AEC38-E0F9-4E04-99B0-B90ECE5DE7B1}" destId="{5C7FB953-E069-4830-A2BA-34D3EAEE6C92}" srcOrd="0" destOrd="0" presId="urn:microsoft.com/office/officeart/2005/8/layout/lProcess2"/>
    <dgm:cxn modelId="{4C5ABD94-FA8C-4EC0-9ED6-EEB1DA6DF8BE}" type="presOf" srcId="{29F3B7B5-3384-4E84-9BB9-F09AF9C7CE60}" destId="{8862D416-E2AA-44D2-ACB6-B35EBC491560}" srcOrd="0" destOrd="0" presId="urn:microsoft.com/office/officeart/2005/8/layout/lProcess2"/>
    <dgm:cxn modelId="{A14644C5-EE14-4393-A02D-D82367D876F3}" type="presOf" srcId="{3EF246A4-B7C8-4F8F-8808-3F27E8DEFC49}" destId="{621D936E-1222-4F71-AA12-39ACC87C025C}" srcOrd="0" destOrd="0" presId="urn:microsoft.com/office/officeart/2005/8/layout/lProcess2"/>
    <dgm:cxn modelId="{5551AF56-C406-46F5-BD6E-9F37D089AD70}" type="presOf" srcId="{B38028E0-2C7A-4C3A-BDFA-E969A32FED7E}" destId="{AF13A0EA-B528-4EF5-B9F5-D708774AAB0F}" srcOrd="0" destOrd="0" presId="urn:microsoft.com/office/officeart/2005/8/layout/lProcess2"/>
    <dgm:cxn modelId="{9D059578-AEFA-44DB-A445-DF1DD4F9D8D0}" type="presOf" srcId="{F08BE95A-99DC-4887-AD90-6FC00E39C610}" destId="{C2ADB5D2-1DC9-4215-90CF-C8BFE789324A}" srcOrd="1" destOrd="0" presId="urn:microsoft.com/office/officeart/2005/8/layout/lProcess2"/>
    <dgm:cxn modelId="{E0F67B6E-422F-48C4-B0F4-BD6335EACBCF}" type="presOf" srcId="{3EF246A4-B7C8-4F8F-8808-3F27E8DEFC49}" destId="{AA401493-B700-4967-A154-12CFA48A8885}" srcOrd="1" destOrd="0" presId="urn:microsoft.com/office/officeart/2005/8/layout/lProcess2"/>
    <dgm:cxn modelId="{295D6524-BEA1-422A-97D5-F7CA365E33BC}" type="presOf" srcId="{E165E63C-4DF5-4466-A608-447A24C98B4A}" destId="{10E3EA59-C694-43CA-9341-076A2BE88F0D}" srcOrd="0" destOrd="0" presId="urn:microsoft.com/office/officeart/2005/8/layout/lProcess2"/>
    <dgm:cxn modelId="{79933086-14A5-4919-9DC6-49F577F19B99}" srcId="{3EF246A4-B7C8-4F8F-8808-3F27E8DEFC49}" destId="{B38028E0-2C7A-4C3A-BDFA-E969A32FED7E}" srcOrd="1" destOrd="0" parTransId="{52C88886-3471-4C92-A51D-D2876F04F679}" sibTransId="{423B7713-76F0-4893-9E34-0463F9592BAC}"/>
    <dgm:cxn modelId="{69392945-856D-4FB5-A436-5ECDD7C2F1C9}" type="presOf" srcId="{CDC0CF4E-1C2F-4BA4-875E-59D5962A9CAB}" destId="{9461959F-AF5E-4330-8FC3-1172E9F71FA2}" srcOrd="1" destOrd="0" presId="urn:microsoft.com/office/officeart/2005/8/layout/lProcess2"/>
    <dgm:cxn modelId="{9A747FB4-70E9-48A9-AAD4-6AD18491908A}" type="presOf" srcId="{D55E6B8C-CE75-4FC6-81F6-AF95302E98C7}" destId="{827630D8-21F0-42B8-927F-598322387124}" srcOrd="0" destOrd="0" presId="urn:microsoft.com/office/officeart/2005/8/layout/lProcess2"/>
    <dgm:cxn modelId="{9CC3855F-2FCC-4D1F-94A1-81424649CFAB}" srcId="{F08BE95A-99DC-4887-AD90-6FC00E39C610}" destId="{55959F34-16ED-4B1D-A294-C9CFDD03F429}" srcOrd="1" destOrd="0" parTransId="{193B18D7-C331-4D16-9F90-6C6AC749D737}" sibTransId="{DD0A70B7-1936-42AD-B9E1-0BBD6AF86952}"/>
    <dgm:cxn modelId="{9E85990B-AEF6-408E-9D32-A13AE6847FC6}" srcId="{D55E6B8C-CE75-4FC6-81F6-AF95302E98C7}" destId="{F08BE95A-99DC-4887-AD90-6FC00E39C610}" srcOrd="0" destOrd="0" parTransId="{011A12C5-1D00-43EE-9982-19D8593D1D00}" sibTransId="{14BB0071-79F5-4611-8D78-B9E7EAD2942F}"/>
    <dgm:cxn modelId="{EE1AE464-63B9-4DB6-980E-D24ECFF2DBD0}" type="presOf" srcId="{CDC0CF4E-1C2F-4BA4-875E-59D5962A9CAB}" destId="{E3BC7307-8ABF-42E8-AD67-A39C58353D7E}" srcOrd="0" destOrd="0" presId="urn:microsoft.com/office/officeart/2005/8/layout/lProcess2"/>
    <dgm:cxn modelId="{A137F014-0EFC-4DBF-AE78-A12B28D18314}" srcId="{D55E6B8C-CE75-4FC6-81F6-AF95302E98C7}" destId="{CDC0CF4E-1C2F-4BA4-875E-59D5962A9CAB}" srcOrd="1" destOrd="0" parTransId="{CCF38D38-BCB8-424A-9DB0-C05A7961DE2B}" sibTransId="{398EB9F8-5672-46AB-BF93-59946479B797}"/>
    <dgm:cxn modelId="{92BF5F04-2ACF-486D-A28E-AEBA25F29222}" srcId="{3EF246A4-B7C8-4F8F-8808-3F27E8DEFC49}" destId="{492AEC38-E0F9-4E04-99B0-B90ECE5DE7B1}" srcOrd="0" destOrd="0" parTransId="{30F41948-1F97-4BEF-9D98-EACE1B050D54}" sibTransId="{DE239463-F8CE-4460-8234-938D14D65458}"/>
    <dgm:cxn modelId="{A32E0AF8-35C0-4E3E-ACC7-C5E60DE95511}" srcId="{F08BE95A-99DC-4887-AD90-6FC00E39C610}" destId="{29F3B7B5-3384-4E84-9BB9-F09AF9C7CE60}" srcOrd="0" destOrd="0" parTransId="{044B28AB-34E4-40F2-B06B-12B39EAD1C68}" sibTransId="{3A1100F9-B977-4701-B4D4-DA7ABC233096}"/>
    <dgm:cxn modelId="{0C647638-B6D2-4EDB-9D25-775728E643E7}" type="presOf" srcId="{55959F34-16ED-4B1D-A294-C9CFDD03F429}" destId="{08C2CECF-54AB-480B-BE36-388DAE76745B}" srcOrd="0" destOrd="0" presId="urn:microsoft.com/office/officeart/2005/8/layout/lProcess2"/>
    <dgm:cxn modelId="{02EEB7DA-5861-4A98-8E10-02FBF19FBB88}" srcId="{CDC0CF4E-1C2F-4BA4-875E-59D5962A9CAB}" destId="{E9E311BE-BCCE-4CA9-8CC9-0AD3711F8876}" srcOrd="0" destOrd="0" parTransId="{8ACF230E-3595-4072-91EF-F8C2D4EBD73F}" sibTransId="{F7F133F6-06E6-4EC8-94C1-DCD2124D344E}"/>
    <dgm:cxn modelId="{56CC7007-A272-418D-A065-A870218C812F}" srcId="{CDC0CF4E-1C2F-4BA4-875E-59D5962A9CAB}" destId="{E165E63C-4DF5-4466-A608-447A24C98B4A}" srcOrd="1" destOrd="0" parTransId="{5057CA16-A814-4EB4-B2BD-D9C2C10BD91D}" sibTransId="{4F5FB9A6-15CD-4E1F-A314-E27D6FBF40D3}"/>
    <dgm:cxn modelId="{C764B130-675B-46EB-A1F5-3B9A336E1F2F}" type="presParOf" srcId="{827630D8-21F0-42B8-927F-598322387124}" destId="{71541112-7547-4DA2-9D77-8EAF98365DC3}" srcOrd="0" destOrd="0" presId="urn:microsoft.com/office/officeart/2005/8/layout/lProcess2"/>
    <dgm:cxn modelId="{3FD0A8F3-40E4-4DD3-B946-1F161A45F490}" type="presParOf" srcId="{71541112-7547-4DA2-9D77-8EAF98365DC3}" destId="{007B812C-6738-42C8-A67F-A9EF982AD403}" srcOrd="0" destOrd="0" presId="urn:microsoft.com/office/officeart/2005/8/layout/lProcess2"/>
    <dgm:cxn modelId="{21C1B505-9B98-43DD-AD3E-922E6CFB550F}" type="presParOf" srcId="{71541112-7547-4DA2-9D77-8EAF98365DC3}" destId="{C2ADB5D2-1DC9-4215-90CF-C8BFE789324A}" srcOrd="1" destOrd="0" presId="urn:microsoft.com/office/officeart/2005/8/layout/lProcess2"/>
    <dgm:cxn modelId="{C4DDC956-2E7A-41B0-A62F-A351AF482902}" type="presParOf" srcId="{71541112-7547-4DA2-9D77-8EAF98365DC3}" destId="{9F053027-2EBD-48B4-88E6-AE2CFF62ADBC}" srcOrd="2" destOrd="0" presId="urn:microsoft.com/office/officeart/2005/8/layout/lProcess2"/>
    <dgm:cxn modelId="{28E7C187-02A0-49CF-B732-DA5DE0F73AE6}" type="presParOf" srcId="{9F053027-2EBD-48B4-88E6-AE2CFF62ADBC}" destId="{7378876C-B232-4936-9E10-5D96FA2873BB}" srcOrd="0" destOrd="0" presId="urn:microsoft.com/office/officeart/2005/8/layout/lProcess2"/>
    <dgm:cxn modelId="{0250CF54-34A5-40CA-9E0C-0471E02F58B3}" type="presParOf" srcId="{7378876C-B232-4936-9E10-5D96FA2873BB}" destId="{8862D416-E2AA-44D2-ACB6-B35EBC491560}" srcOrd="0" destOrd="0" presId="urn:microsoft.com/office/officeart/2005/8/layout/lProcess2"/>
    <dgm:cxn modelId="{9AB6C53A-DD7A-4531-8B0B-7D0D319BC3E0}" type="presParOf" srcId="{7378876C-B232-4936-9E10-5D96FA2873BB}" destId="{ECBA30F4-115C-4B70-A615-7B8D45889749}" srcOrd="1" destOrd="0" presId="urn:microsoft.com/office/officeart/2005/8/layout/lProcess2"/>
    <dgm:cxn modelId="{7AD9844A-D5E0-4EC6-9637-C949BE2A024A}" type="presParOf" srcId="{7378876C-B232-4936-9E10-5D96FA2873BB}" destId="{08C2CECF-54AB-480B-BE36-388DAE76745B}" srcOrd="2" destOrd="0" presId="urn:microsoft.com/office/officeart/2005/8/layout/lProcess2"/>
    <dgm:cxn modelId="{7A8FFD8D-83FE-4A3B-96A2-FE881F505522}" type="presParOf" srcId="{827630D8-21F0-42B8-927F-598322387124}" destId="{04B8634C-17C6-4313-8ED3-DE84EB12DBA4}" srcOrd="1" destOrd="0" presId="urn:microsoft.com/office/officeart/2005/8/layout/lProcess2"/>
    <dgm:cxn modelId="{5DF94001-8376-4B61-8783-6B40F5E23DA2}" type="presParOf" srcId="{827630D8-21F0-42B8-927F-598322387124}" destId="{941851B9-0095-4053-8847-E82396FC5E91}" srcOrd="2" destOrd="0" presId="urn:microsoft.com/office/officeart/2005/8/layout/lProcess2"/>
    <dgm:cxn modelId="{49B23703-9AE1-4EFE-8C5E-A0803D750D52}" type="presParOf" srcId="{941851B9-0095-4053-8847-E82396FC5E91}" destId="{E3BC7307-8ABF-42E8-AD67-A39C58353D7E}" srcOrd="0" destOrd="0" presId="urn:microsoft.com/office/officeart/2005/8/layout/lProcess2"/>
    <dgm:cxn modelId="{EE0AD6B3-B8EF-44A6-952F-08982B938B62}" type="presParOf" srcId="{941851B9-0095-4053-8847-E82396FC5E91}" destId="{9461959F-AF5E-4330-8FC3-1172E9F71FA2}" srcOrd="1" destOrd="0" presId="urn:microsoft.com/office/officeart/2005/8/layout/lProcess2"/>
    <dgm:cxn modelId="{75703611-3003-475D-BFFE-50631A0C6BC7}" type="presParOf" srcId="{941851B9-0095-4053-8847-E82396FC5E91}" destId="{822B8014-D26E-4EE8-9361-BEB78AEB2E76}" srcOrd="2" destOrd="0" presId="urn:microsoft.com/office/officeart/2005/8/layout/lProcess2"/>
    <dgm:cxn modelId="{2AD8DFB8-838C-4157-A45E-F1963E0A9EF4}" type="presParOf" srcId="{822B8014-D26E-4EE8-9361-BEB78AEB2E76}" destId="{F10173E1-EF4A-433E-A523-3BBF89CAC7A0}" srcOrd="0" destOrd="0" presId="urn:microsoft.com/office/officeart/2005/8/layout/lProcess2"/>
    <dgm:cxn modelId="{4D52F25A-2228-462A-9F63-52E3EE42CDFA}" type="presParOf" srcId="{F10173E1-EF4A-433E-A523-3BBF89CAC7A0}" destId="{32C9C837-7F0F-4D29-912B-F7A26B9E3B0F}" srcOrd="0" destOrd="0" presId="urn:microsoft.com/office/officeart/2005/8/layout/lProcess2"/>
    <dgm:cxn modelId="{322DBEA5-E03E-487B-AC34-954576DAA310}" type="presParOf" srcId="{F10173E1-EF4A-433E-A523-3BBF89CAC7A0}" destId="{D1E8B355-76BA-49B1-9633-FCDB99890E84}" srcOrd="1" destOrd="0" presId="urn:microsoft.com/office/officeart/2005/8/layout/lProcess2"/>
    <dgm:cxn modelId="{CB154280-BF01-40E0-B3AF-63179714A81A}" type="presParOf" srcId="{F10173E1-EF4A-433E-A523-3BBF89CAC7A0}" destId="{10E3EA59-C694-43CA-9341-076A2BE88F0D}" srcOrd="2" destOrd="0" presId="urn:microsoft.com/office/officeart/2005/8/layout/lProcess2"/>
    <dgm:cxn modelId="{1E871EAF-8EBD-4412-8D77-ADC7AF809FF2}" type="presParOf" srcId="{827630D8-21F0-42B8-927F-598322387124}" destId="{18F3C49C-ADA3-4F44-BC59-17BA2C078BD9}" srcOrd="3" destOrd="0" presId="urn:microsoft.com/office/officeart/2005/8/layout/lProcess2"/>
    <dgm:cxn modelId="{FCF777B7-84C4-4F24-969C-954491DF38E9}" type="presParOf" srcId="{827630D8-21F0-42B8-927F-598322387124}" destId="{6FA43FA2-16DA-4957-BC6D-ECC35D5C2DAA}" srcOrd="4" destOrd="0" presId="urn:microsoft.com/office/officeart/2005/8/layout/lProcess2"/>
    <dgm:cxn modelId="{3534A109-52EA-4910-B0EB-86163A65F63C}" type="presParOf" srcId="{6FA43FA2-16DA-4957-BC6D-ECC35D5C2DAA}" destId="{621D936E-1222-4F71-AA12-39ACC87C025C}" srcOrd="0" destOrd="0" presId="urn:microsoft.com/office/officeart/2005/8/layout/lProcess2"/>
    <dgm:cxn modelId="{EE9B7CA7-B88C-4E81-9E45-7D7331933808}" type="presParOf" srcId="{6FA43FA2-16DA-4957-BC6D-ECC35D5C2DAA}" destId="{AA401493-B700-4967-A154-12CFA48A8885}" srcOrd="1" destOrd="0" presId="urn:microsoft.com/office/officeart/2005/8/layout/lProcess2"/>
    <dgm:cxn modelId="{3520218A-2D7F-4E49-AE73-2EFB9B09CEEF}" type="presParOf" srcId="{6FA43FA2-16DA-4957-BC6D-ECC35D5C2DAA}" destId="{681243A3-F873-40E4-BDD8-5DD1D47D90A0}" srcOrd="2" destOrd="0" presId="urn:microsoft.com/office/officeart/2005/8/layout/lProcess2"/>
    <dgm:cxn modelId="{6412606A-094B-476C-B07D-58B4B660E395}" type="presParOf" srcId="{681243A3-F873-40E4-BDD8-5DD1D47D90A0}" destId="{D77AC19A-D529-4C37-8E86-156C9586950D}" srcOrd="0" destOrd="0" presId="urn:microsoft.com/office/officeart/2005/8/layout/lProcess2"/>
    <dgm:cxn modelId="{0B038A17-F328-4EB0-A924-4692391103EF}" type="presParOf" srcId="{D77AC19A-D529-4C37-8E86-156C9586950D}" destId="{5C7FB953-E069-4830-A2BA-34D3EAEE6C92}" srcOrd="0" destOrd="0" presId="urn:microsoft.com/office/officeart/2005/8/layout/lProcess2"/>
    <dgm:cxn modelId="{0ADCA4BE-A6FC-4300-90BC-EDBC4968DADF}" type="presParOf" srcId="{D77AC19A-D529-4C37-8E86-156C9586950D}" destId="{EEDD9FB0-AB57-45BC-AB5D-BB53CDCD781C}" srcOrd="1" destOrd="0" presId="urn:microsoft.com/office/officeart/2005/8/layout/lProcess2"/>
    <dgm:cxn modelId="{12937123-8C69-4A4A-8A07-B3C892031271}" type="presParOf" srcId="{D77AC19A-D529-4C37-8E86-156C9586950D}" destId="{AF13A0EA-B528-4EF5-B9F5-D708774AAB0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0143AD-CF8B-40B4-ADA5-D41FE89664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D223CEB-05F8-4D6D-A58B-C3452EE8E8F4}">
      <dgm:prSet phldrT="[Texto]"/>
      <dgm:spPr/>
      <dgm:t>
        <a:bodyPr/>
        <a:lstStyle/>
        <a:p>
          <a:r>
            <a:rPr lang="es-ES" dirty="0"/>
            <a:t>INSULINA, ESTRÓGENOS</a:t>
          </a:r>
        </a:p>
      </dgm:t>
    </dgm:pt>
    <dgm:pt modelId="{DBB8B4DF-AAA4-49DB-889C-C1E7B9C1B775}" type="parTrans" cxnId="{804D23D6-BED7-4298-BF6F-96B6462E5088}">
      <dgm:prSet/>
      <dgm:spPr/>
      <dgm:t>
        <a:bodyPr/>
        <a:lstStyle/>
        <a:p>
          <a:endParaRPr lang="es-ES"/>
        </a:p>
      </dgm:t>
    </dgm:pt>
    <dgm:pt modelId="{2D93373B-CF62-40B2-92C8-CE15E721B9FA}" type="sibTrans" cxnId="{804D23D6-BED7-4298-BF6F-96B6462E5088}">
      <dgm:prSet/>
      <dgm:spPr/>
      <dgm:t>
        <a:bodyPr/>
        <a:lstStyle/>
        <a:p>
          <a:endParaRPr lang="es-ES"/>
        </a:p>
      </dgm:t>
    </dgm:pt>
    <dgm:pt modelId="{7C3C5482-8F80-4E26-8B12-1D74EFE1DDD1}">
      <dgm:prSet phldrT="[Texto]" custT="1"/>
      <dgm:spPr/>
      <dgm:t>
        <a:bodyPr/>
        <a:lstStyle/>
        <a:p>
          <a:r>
            <a:rPr lang="es-ES" sz="1490" baseline="0" dirty="0"/>
            <a:t>APOPTOSIS</a:t>
          </a:r>
        </a:p>
      </dgm:t>
    </dgm:pt>
    <dgm:pt modelId="{8BBC12E5-681E-46A2-BE45-C4CD75F0AD61}" type="parTrans" cxnId="{C41609FC-6698-43A1-A6EC-6C154D4253F4}">
      <dgm:prSet/>
      <dgm:spPr/>
      <dgm:t>
        <a:bodyPr/>
        <a:lstStyle/>
        <a:p>
          <a:endParaRPr lang="es-ES"/>
        </a:p>
      </dgm:t>
    </dgm:pt>
    <dgm:pt modelId="{1BF41DA8-317D-4355-A865-0FE7DE12AAD3}" type="sibTrans" cxnId="{C41609FC-6698-43A1-A6EC-6C154D4253F4}">
      <dgm:prSet/>
      <dgm:spPr/>
      <dgm:t>
        <a:bodyPr/>
        <a:lstStyle/>
        <a:p>
          <a:endParaRPr lang="es-ES"/>
        </a:p>
      </dgm:t>
    </dgm:pt>
    <dgm:pt modelId="{62D9B2FC-34EC-4290-925D-CCA4867D6475}">
      <dgm:prSet phldrT="[Texto]"/>
      <dgm:spPr/>
      <dgm:t>
        <a:bodyPr/>
        <a:lstStyle/>
        <a:p>
          <a:r>
            <a:rPr lang="es-ES" dirty="0"/>
            <a:t>RESPUESTA INFLAMATORIA</a:t>
          </a:r>
        </a:p>
      </dgm:t>
    </dgm:pt>
    <dgm:pt modelId="{6D89391E-BB1B-4B2B-A58E-DD24EB1B52C3}" type="parTrans" cxnId="{B57BE93F-2FA0-4020-B831-78DFFF19AD0C}">
      <dgm:prSet/>
      <dgm:spPr/>
      <dgm:t>
        <a:bodyPr/>
        <a:lstStyle/>
        <a:p>
          <a:endParaRPr lang="es-ES"/>
        </a:p>
      </dgm:t>
    </dgm:pt>
    <dgm:pt modelId="{47E3DE95-4824-42A7-991B-402B89977632}" type="sibTrans" cxnId="{B57BE93F-2FA0-4020-B831-78DFFF19AD0C}">
      <dgm:prSet/>
      <dgm:spPr/>
      <dgm:t>
        <a:bodyPr/>
        <a:lstStyle/>
        <a:p>
          <a:endParaRPr lang="es-ES"/>
        </a:p>
      </dgm:t>
    </dgm:pt>
    <dgm:pt modelId="{54C8CD99-AAE5-4C0E-9027-EB7894F222B8}" type="pres">
      <dgm:prSet presAssocID="{F10143AD-CF8B-40B4-ADA5-D41FE896646E}" presName="linearFlow" presStyleCnt="0">
        <dgm:presLayoutVars>
          <dgm:dir/>
          <dgm:resizeHandles val="exact"/>
        </dgm:presLayoutVars>
      </dgm:prSet>
      <dgm:spPr/>
    </dgm:pt>
    <dgm:pt modelId="{8ADBD3D3-C363-44D8-954C-472F9656285B}" type="pres">
      <dgm:prSet presAssocID="{8D223CEB-05F8-4D6D-A58B-C3452EE8E8F4}" presName="composite" presStyleCnt="0"/>
      <dgm:spPr/>
    </dgm:pt>
    <dgm:pt modelId="{0D6B05E8-2725-490C-8D7A-16203516A810}" type="pres">
      <dgm:prSet presAssocID="{8D223CEB-05F8-4D6D-A58B-C3452EE8E8F4}" presName="imgShp" presStyleLbl="fgImgPlace1" presStyleIdx="0" presStyleCnt="3"/>
      <dgm:spPr/>
    </dgm:pt>
    <dgm:pt modelId="{0FCB6DB7-A650-4172-8AC2-52514C65C8B7}" type="pres">
      <dgm:prSet presAssocID="{8D223CEB-05F8-4D6D-A58B-C3452EE8E8F4}" presName="txShp" presStyleLbl="node1" presStyleIdx="0" presStyleCnt="3">
        <dgm:presLayoutVars>
          <dgm:bulletEnabled val="1"/>
        </dgm:presLayoutVars>
      </dgm:prSet>
      <dgm:spPr/>
    </dgm:pt>
    <dgm:pt modelId="{27E88CA2-002E-413A-8A47-08DB711436F0}" type="pres">
      <dgm:prSet presAssocID="{2D93373B-CF62-40B2-92C8-CE15E721B9FA}" presName="spacing" presStyleCnt="0"/>
      <dgm:spPr/>
    </dgm:pt>
    <dgm:pt modelId="{469C7559-44EC-4180-8AD3-1D64D28FD06B}" type="pres">
      <dgm:prSet presAssocID="{7C3C5482-8F80-4E26-8B12-1D74EFE1DDD1}" presName="composite" presStyleCnt="0"/>
      <dgm:spPr/>
    </dgm:pt>
    <dgm:pt modelId="{AC184C19-7193-486E-9A6D-A7ADC094333A}" type="pres">
      <dgm:prSet presAssocID="{7C3C5482-8F80-4E26-8B12-1D74EFE1DDD1}" presName="imgShp" presStyleLbl="fgImgPlace1" presStyleIdx="1" presStyleCnt="3"/>
      <dgm:spPr/>
    </dgm:pt>
    <dgm:pt modelId="{30E512D9-E816-443A-9DCA-B8EF46D10890}" type="pres">
      <dgm:prSet presAssocID="{7C3C5482-8F80-4E26-8B12-1D74EFE1DDD1}" presName="txShp" presStyleLbl="node1" presStyleIdx="1" presStyleCnt="3">
        <dgm:presLayoutVars>
          <dgm:bulletEnabled val="1"/>
        </dgm:presLayoutVars>
      </dgm:prSet>
      <dgm:spPr/>
    </dgm:pt>
    <dgm:pt modelId="{DEF4FE40-8585-4327-8610-163A24523C1C}" type="pres">
      <dgm:prSet presAssocID="{1BF41DA8-317D-4355-A865-0FE7DE12AAD3}" presName="spacing" presStyleCnt="0"/>
      <dgm:spPr/>
    </dgm:pt>
    <dgm:pt modelId="{9C131650-B4FC-47C7-A29A-E5CCF2C636BC}" type="pres">
      <dgm:prSet presAssocID="{62D9B2FC-34EC-4290-925D-CCA4867D6475}" presName="composite" presStyleCnt="0"/>
      <dgm:spPr/>
    </dgm:pt>
    <dgm:pt modelId="{14A3892E-AA8B-4E05-919E-AD21B7C93819}" type="pres">
      <dgm:prSet presAssocID="{62D9B2FC-34EC-4290-925D-CCA4867D6475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1496D7-5555-48D3-807C-19486DBC7D95}" type="pres">
      <dgm:prSet presAssocID="{62D9B2FC-34EC-4290-925D-CCA4867D647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04D23D6-BED7-4298-BF6F-96B6462E5088}" srcId="{F10143AD-CF8B-40B4-ADA5-D41FE896646E}" destId="{8D223CEB-05F8-4D6D-A58B-C3452EE8E8F4}" srcOrd="0" destOrd="0" parTransId="{DBB8B4DF-AAA4-49DB-889C-C1E7B9C1B775}" sibTransId="{2D93373B-CF62-40B2-92C8-CE15E721B9FA}"/>
    <dgm:cxn modelId="{C41609FC-6698-43A1-A6EC-6C154D4253F4}" srcId="{F10143AD-CF8B-40B4-ADA5-D41FE896646E}" destId="{7C3C5482-8F80-4E26-8B12-1D74EFE1DDD1}" srcOrd="1" destOrd="0" parTransId="{8BBC12E5-681E-46A2-BE45-C4CD75F0AD61}" sibTransId="{1BF41DA8-317D-4355-A865-0FE7DE12AAD3}"/>
    <dgm:cxn modelId="{841E6385-2E81-4F38-A733-2BD5DD17D064}" type="presOf" srcId="{F10143AD-CF8B-40B4-ADA5-D41FE896646E}" destId="{54C8CD99-AAE5-4C0E-9027-EB7894F222B8}" srcOrd="0" destOrd="0" presId="urn:microsoft.com/office/officeart/2005/8/layout/vList3"/>
    <dgm:cxn modelId="{ECA786B0-2F45-4BEE-9599-C183AA0FCE1F}" type="presOf" srcId="{62D9B2FC-34EC-4290-925D-CCA4867D6475}" destId="{051496D7-5555-48D3-807C-19486DBC7D95}" srcOrd="0" destOrd="0" presId="urn:microsoft.com/office/officeart/2005/8/layout/vList3"/>
    <dgm:cxn modelId="{D5CF6244-9FD7-4DF5-85C7-761DC8FD563B}" type="presOf" srcId="{8D223CEB-05F8-4D6D-A58B-C3452EE8E8F4}" destId="{0FCB6DB7-A650-4172-8AC2-52514C65C8B7}" srcOrd="0" destOrd="0" presId="urn:microsoft.com/office/officeart/2005/8/layout/vList3"/>
    <dgm:cxn modelId="{B57BE93F-2FA0-4020-B831-78DFFF19AD0C}" srcId="{F10143AD-CF8B-40B4-ADA5-D41FE896646E}" destId="{62D9B2FC-34EC-4290-925D-CCA4867D6475}" srcOrd="2" destOrd="0" parTransId="{6D89391E-BB1B-4B2B-A58E-DD24EB1B52C3}" sibTransId="{47E3DE95-4824-42A7-991B-402B89977632}"/>
    <dgm:cxn modelId="{6F2D6D29-9A3C-4612-8D41-0E20F122FA25}" type="presOf" srcId="{7C3C5482-8F80-4E26-8B12-1D74EFE1DDD1}" destId="{30E512D9-E816-443A-9DCA-B8EF46D10890}" srcOrd="0" destOrd="0" presId="urn:microsoft.com/office/officeart/2005/8/layout/vList3"/>
    <dgm:cxn modelId="{00DB6782-B8AE-4574-A8B2-20BF4E4F1361}" type="presParOf" srcId="{54C8CD99-AAE5-4C0E-9027-EB7894F222B8}" destId="{8ADBD3D3-C363-44D8-954C-472F9656285B}" srcOrd="0" destOrd="0" presId="urn:microsoft.com/office/officeart/2005/8/layout/vList3"/>
    <dgm:cxn modelId="{35B8AEA9-7918-421C-BBFC-0A300BA22EC6}" type="presParOf" srcId="{8ADBD3D3-C363-44D8-954C-472F9656285B}" destId="{0D6B05E8-2725-490C-8D7A-16203516A810}" srcOrd="0" destOrd="0" presId="urn:microsoft.com/office/officeart/2005/8/layout/vList3"/>
    <dgm:cxn modelId="{2ADDB177-4D0E-4659-8C22-7A1AF5D89192}" type="presParOf" srcId="{8ADBD3D3-C363-44D8-954C-472F9656285B}" destId="{0FCB6DB7-A650-4172-8AC2-52514C65C8B7}" srcOrd="1" destOrd="0" presId="urn:microsoft.com/office/officeart/2005/8/layout/vList3"/>
    <dgm:cxn modelId="{4096F56C-B3E7-4BBF-B12A-4F5D07A0F2FA}" type="presParOf" srcId="{54C8CD99-AAE5-4C0E-9027-EB7894F222B8}" destId="{27E88CA2-002E-413A-8A47-08DB711436F0}" srcOrd="1" destOrd="0" presId="urn:microsoft.com/office/officeart/2005/8/layout/vList3"/>
    <dgm:cxn modelId="{F78DC0F3-BC89-4BCF-9C71-98E5F4461FFF}" type="presParOf" srcId="{54C8CD99-AAE5-4C0E-9027-EB7894F222B8}" destId="{469C7559-44EC-4180-8AD3-1D64D28FD06B}" srcOrd="2" destOrd="0" presId="urn:microsoft.com/office/officeart/2005/8/layout/vList3"/>
    <dgm:cxn modelId="{703A9D49-1569-4C48-B258-9FE9A5CEA0A6}" type="presParOf" srcId="{469C7559-44EC-4180-8AD3-1D64D28FD06B}" destId="{AC184C19-7193-486E-9A6D-A7ADC094333A}" srcOrd="0" destOrd="0" presId="urn:microsoft.com/office/officeart/2005/8/layout/vList3"/>
    <dgm:cxn modelId="{E8194A6D-31E8-4F02-A2AB-0E59E77DB8F6}" type="presParOf" srcId="{469C7559-44EC-4180-8AD3-1D64D28FD06B}" destId="{30E512D9-E816-443A-9DCA-B8EF46D10890}" srcOrd="1" destOrd="0" presId="urn:microsoft.com/office/officeart/2005/8/layout/vList3"/>
    <dgm:cxn modelId="{143FAE24-6BAD-409D-8A84-BC6841992A15}" type="presParOf" srcId="{54C8CD99-AAE5-4C0E-9027-EB7894F222B8}" destId="{DEF4FE40-8585-4327-8610-163A24523C1C}" srcOrd="3" destOrd="0" presId="urn:microsoft.com/office/officeart/2005/8/layout/vList3"/>
    <dgm:cxn modelId="{B92114F7-CA31-4837-B97A-AA366D3D7AC3}" type="presParOf" srcId="{54C8CD99-AAE5-4C0E-9027-EB7894F222B8}" destId="{9C131650-B4FC-47C7-A29A-E5CCF2C636BC}" srcOrd="4" destOrd="0" presId="urn:microsoft.com/office/officeart/2005/8/layout/vList3"/>
    <dgm:cxn modelId="{547A28DA-9C17-4282-979A-B3364A3D77C1}" type="presParOf" srcId="{9C131650-B4FC-47C7-A29A-E5CCF2C636BC}" destId="{14A3892E-AA8B-4E05-919E-AD21B7C93819}" srcOrd="0" destOrd="0" presId="urn:microsoft.com/office/officeart/2005/8/layout/vList3"/>
    <dgm:cxn modelId="{1F204842-A42C-45CB-B003-F54452D74B9D}" type="presParOf" srcId="{9C131650-B4FC-47C7-A29A-E5CCF2C636BC}" destId="{051496D7-5555-48D3-807C-19486DBC7D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D87AB-2C19-43E9-B07D-647D41F8615B}">
      <dsp:nvSpPr>
        <dsp:cNvPr id="0" name=""/>
        <dsp:cNvSpPr/>
      </dsp:nvSpPr>
      <dsp:spPr>
        <a:xfrm>
          <a:off x="2030967" y="2086848"/>
          <a:ext cx="2482294" cy="2482294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90 -95% ambientales</a:t>
          </a:r>
        </a:p>
      </dsp:txBody>
      <dsp:txXfrm>
        <a:off x="2530019" y="2668314"/>
        <a:ext cx="1484190" cy="1275950"/>
      </dsp:txXfrm>
    </dsp:sp>
    <dsp:sp modelId="{FB871B6A-ADAA-410F-83D0-515C6575F297}">
      <dsp:nvSpPr>
        <dsp:cNvPr id="0" name=""/>
        <dsp:cNvSpPr/>
      </dsp:nvSpPr>
      <dsp:spPr>
        <a:xfrm>
          <a:off x="586724" y="1500124"/>
          <a:ext cx="1805304" cy="1805304"/>
        </a:xfrm>
        <a:prstGeom prst="gear6">
          <a:avLst/>
        </a:prstGeom>
        <a:solidFill>
          <a:schemeClr val="accent1">
            <a:shade val="50000"/>
            <a:hueOff val="244679"/>
            <a:satOff val="32304"/>
            <a:lumOff val="3781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5-10% genes</a:t>
          </a:r>
        </a:p>
      </dsp:txBody>
      <dsp:txXfrm>
        <a:off x="1041215" y="1957362"/>
        <a:ext cx="896322" cy="890828"/>
      </dsp:txXfrm>
    </dsp:sp>
    <dsp:sp modelId="{15429A6F-A448-453F-82F4-44874979289F}">
      <dsp:nvSpPr>
        <dsp:cNvPr id="0" name=""/>
        <dsp:cNvSpPr/>
      </dsp:nvSpPr>
      <dsp:spPr>
        <a:xfrm>
          <a:off x="2154621" y="1659239"/>
          <a:ext cx="3053221" cy="3053221"/>
        </a:xfrm>
        <a:prstGeom prst="circularArrow">
          <a:avLst>
            <a:gd name="adj1" fmla="val 4878"/>
            <a:gd name="adj2" fmla="val 312630"/>
            <a:gd name="adj3" fmla="val 3166520"/>
            <a:gd name="adj4" fmla="val 15189160"/>
            <a:gd name="adj5" fmla="val 569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D6BBEF-2D21-4F06-B25F-E68088EFEEC5}">
      <dsp:nvSpPr>
        <dsp:cNvPr id="0" name=""/>
        <dsp:cNvSpPr/>
      </dsp:nvSpPr>
      <dsp:spPr>
        <a:xfrm>
          <a:off x="267008" y="1099309"/>
          <a:ext cx="2308533" cy="23085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60877"/>
            <a:satOff val="4333"/>
            <a:lumOff val="2461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EFC9F-FAAE-4A3A-B24A-9947AE472BFB}">
      <dsp:nvSpPr>
        <dsp:cNvPr id="0" name=""/>
        <dsp:cNvSpPr/>
      </dsp:nvSpPr>
      <dsp:spPr>
        <a:xfrm>
          <a:off x="1404095" y="2540965"/>
          <a:ext cx="1582895" cy="135397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tx1"/>
          </a:glow>
        </a:effectLst>
        <a:scene3d>
          <a:camera prst="orthographicFront"/>
          <a:lightRig rig="threePt" dir="t"/>
        </a:scene3d>
        <a:sp3d extrusionH="76200" contourW="12700" prstMaterial="dkEdge">
          <a:bevelB w="165100" prst="coolSlant"/>
          <a:extrusionClr>
            <a:schemeClr val="tx1"/>
          </a:extrusionClr>
          <a:contourClr>
            <a:schemeClr val="tx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CÁNCER</a:t>
          </a:r>
        </a:p>
      </dsp:txBody>
      <dsp:txXfrm>
        <a:off x="1635905" y="2739250"/>
        <a:ext cx="1119275" cy="957408"/>
      </dsp:txXfrm>
    </dsp:sp>
    <dsp:sp modelId="{297B173C-3FD7-423F-AA34-1C01B64759F6}">
      <dsp:nvSpPr>
        <dsp:cNvPr id="0" name=""/>
        <dsp:cNvSpPr/>
      </dsp:nvSpPr>
      <dsp:spPr>
        <a:xfrm rot="16235700">
          <a:off x="1786281" y="2120326"/>
          <a:ext cx="841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32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DEAF3-CBF0-4186-990D-E09D3323EE03}">
      <dsp:nvSpPr>
        <dsp:cNvPr id="0" name=""/>
        <dsp:cNvSpPr/>
      </dsp:nvSpPr>
      <dsp:spPr>
        <a:xfrm>
          <a:off x="1516533" y="792522"/>
          <a:ext cx="1398976" cy="907165"/>
        </a:xfrm>
        <a:prstGeom prst="roundRect">
          <a:avLst/>
        </a:prstGeom>
        <a:solidFill>
          <a:schemeClr val="bg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Agentes </a:t>
          </a:r>
          <a:r>
            <a:rPr lang="es-ES" sz="1200" kern="1200" dirty="0">
              <a:solidFill>
                <a:schemeClr val="tx1"/>
              </a:solidFill>
            </a:rPr>
            <a:t> </a:t>
          </a:r>
          <a:r>
            <a:rPr lang="es-ES" sz="1600" kern="1200" dirty="0">
              <a:solidFill>
                <a:schemeClr val="tx1"/>
              </a:solidFill>
            </a:rPr>
            <a:t>infecciosos</a:t>
          </a:r>
        </a:p>
      </dsp:txBody>
      <dsp:txXfrm>
        <a:off x="1560817" y="836806"/>
        <a:ext cx="1310408" cy="818597"/>
      </dsp:txXfrm>
    </dsp:sp>
    <dsp:sp modelId="{B8A396AB-126E-4BED-B5A1-A595E0D0A0DD}">
      <dsp:nvSpPr>
        <dsp:cNvPr id="0" name=""/>
        <dsp:cNvSpPr/>
      </dsp:nvSpPr>
      <dsp:spPr>
        <a:xfrm rot="1812960">
          <a:off x="2968933" y="3745773"/>
          <a:ext cx="2658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82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6C130-7AA1-47B4-9469-BE700676C177}">
      <dsp:nvSpPr>
        <dsp:cNvPr id="0" name=""/>
        <dsp:cNvSpPr/>
      </dsp:nvSpPr>
      <dsp:spPr>
        <a:xfrm>
          <a:off x="3216698" y="3722658"/>
          <a:ext cx="1587059" cy="1104292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Alimentación</a:t>
          </a:r>
        </a:p>
      </dsp:txBody>
      <dsp:txXfrm>
        <a:off x="3270605" y="3776565"/>
        <a:ext cx="1479245" cy="996478"/>
      </dsp:txXfrm>
    </dsp:sp>
    <dsp:sp modelId="{D8C0D39A-D360-427B-8300-B6512F71B08A}">
      <dsp:nvSpPr>
        <dsp:cNvPr id="0" name=""/>
        <dsp:cNvSpPr/>
      </dsp:nvSpPr>
      <dsp:spPr>
        <a:xfrm rot="8965280">
          <a:off x="1080271" y="3774141"/>
          <a:ext cx="3480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02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16056-A66A-4D6B-B55B-D2E8E8A8642F}">
      <dsp:nvSpPr>
        <dsp:cNvPr id="0" name=""/>
        <dsp:cNvSpPr/>
      </dsp:nvSpPr>
      <dsp:spPr>
        <a:xfrm>
          <a:off x="-290495" y="3821221"/>
          <a:ext cx="1394966" cy="907165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Transmisión de genes</a:t>
          </a:r>
        </a:p>
      </dsp:txBody>
      <dsp:txXfrm>
        <a:off x="-246211" y="3865505"/>
        <a:ext cx="1306398" cy="818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B812C-6738-42C8-A67F-A9EF982AD403}">
      <dsp:nvSpPr>
        <dsp:cNvPr id="0" name=""/>
        <dsp:cNvSpPr/>
      </dsp:nvSpPr>
      <dsp:spPr>
        <a:xfrm>
          <a:off x="107869" y="0"/>
          <a:ext cx="2019169" cy="62522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Efectos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Pro-Canceroso</a:t>
          </a:r>
        </a:p>
      </dsp:txBody>
      <dsp:txXfrm>
        <a:off x="107869" y="0"/>
        <a:ext cx="2019169" cy="1875663"/>
      </dsp:txXfrm>
    </dsp:sp>
    <dsp:sp modelId="{8862D416-E2AA-44D2-ACB6-B35EBC491560}">
      <dsp:nvSpPr>
        <dsp:cNvPr id="0" name=""/>
        <dsp:cNvSpPr/>
      </dsp:nvSpPr>
      <dsp:spPr>
        <a:xfrm>
          <a:off x="0" y="1406389"/>
          <a:ext cx="2227984" cy="1885126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baseline="0" dirty="0"/>
            <a:t>Obesidad. </a:t>
          </a:r>
          <a:r>
            <a:rPr lang="es-ES" sz="1200" kern="1200" baseline="0" dirty="0" err="1"/>
            <a:t>SxM</a:t>
          </a:r>
          <a:endParaRPr lang="es-ES" sz="1200" kern="1200" baseline="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baseline="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baseline="0" dirty="0"/>
            <a:t>Insulina // </a:t>
          </a:r>
          <a:r>
            <a:rPr lang="es-ES" sz="1200" kern="1200" baseline="0" dirty="0" err="1"/>
            <a:t>Leptina</a:t>
          </a:r>
          <a:endParaRPr lang="es-ES" sz="1200" kern="1200" baseline="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baseline="0" dirty="0"/>
            <a:t>AGPw6 // Obesidad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baseline="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baseline="0" dirty="0"/>
            <a:t>ROS, </a:t>
          </a:r>
          <a:r>
            <a:rPr lang="es-ES" sz="1200" kern="1200" baseline="0" dirty="0" err="1"/>
            <a:t>Aflatosinas</a:t>
          </a:r>
          <a:r>
            <a:rPr lang="es-ES" sz="1200" kern="1200" baseline="0" dirty="0"/>
            <a:t> compuestos nitrogenados bisfenoles, aminas </a:t>
          </a:r>
          <a:r>
            <a:rPr lang="es-ES" sz="1200" kern="1200" baseline="0" dirty="0" err="1"/>
            <a:t>heterociclicas</a:t>
          </a:r>
          <a:endParaRPr lang="es-ES" sz="1200" kern="1200" baseline="0" dirty="0"/>
        </a:p>
      </dsp:txBody>
      <dsp:txXfrm>
        <a:off x="55213" y="1461602"/>
        <a:ext cx="2117558" cy="1774700"/>
      </dsp:txXfrm>
    </dsp:sp>
    <dsp:sp modelId="{08C2CECF-54AB-480B-BE36-388DAE76745B}">
      <dsp:nvSpPr>
        <dsp:cNvPr id="0" name=""/>
        <dsp:cNvSpPr/>
      </dsp:nvSpPr>
      <dsp:spPr>
        <a:xfrm>
          <a:off x="0" y="3515424"/>
          <a:ext cx="2200491" cy="1885126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Bajo Folato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Malnutrición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/>
            <a:t>Insulin-Like</a:t>
          </a:r>
          <a:r>
            <a:rPr lang="es-ES" sz="1200" kern="1200" dirty="0"/>
            <a:t> </a:t>
          </a:r>
          <a:r>
            <a:rPr lang="es-ES" sz="1200" kern="1200" dirty="0" err="1"/>
            <a:t>growth</a:t>
          </a:r>
          <a:r>
            <a:rPr lang="es-ES" sz="1200" kern="1200" dirty="0"/>
            <a:t> factor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</dsp:txBody>
      <dsp:txXfrm>
        <a:off x="55213" y="3570637"/>
        <a:ext cx="2090065" cy="1774700"/>
      </dsp:txXfrm>
    </dsp:sp>
    <dsp:sp modelId="{E3BC7307-8ABF-42E8-AD67-A39C58353D7E}">
      <dsp:nvSpPr>
        <dsp:cNvPr id="0" name=""/>
        <dsp:cNvSpPr/>
      </dsp:nvSpPr>
      <dsp:spPr>
        <a:xfrm>
          <a:off x="2382884" y="0"/>
          <a:ext cx="2019169" cy="62522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 dirty="0"/>
        </a:p>
      </dsp:txBody>
      <dsp:txXfrm>
        <a:off x="2382884" y="0"/>
        <a:ext cx="2019169" cy="1875663"/>
      </dsp:txXfrm>
    </dsp:sp>
    <dsp:sp modelId="{32C9C837-7F0F-4D29-912B-F7A26B9E3B0F}">
      <dsp:nvSpPr>
        <dsp:cNvPr id="0" name=""/>
        <dsp:cNvSpPr/>
      </dsp:nvSpPr>
      <dsp:spPr>
        <a:xfrm>
          <a:off x="2584800" y="1448487"/>
          <a:ext cx="1615335" cy="1675030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Composición corporal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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Proliferación celular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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Carcinógenos / exposición</a:t>
          </a:r>
          <a:endParaRPr lang="es-ES" sz="1200" kern="1200" dirty="0"/>
        </a:p>
      </dsp:txBody>
      <dsp:txXfrm>
        <a:off x="2632112" y="1495799"/>
        <a:ext cx="1520711" cy="1580406"/>
      </dsp:txXfrm>
    </dsp:sp>
    <dsp:sp modelId="{10E3EA59-C694-43CA-9341-076A2BE88F0D}">
      <dsp:nvSpPr>
        <dsp:cNvPr id="0" name=""/>
        <dsp:cNvSpPr/>
      </dsp:nvSpPr>
      <dsp:spPr>
        <a:xfrm>
          <a:off x="2584800" y="3212060"/>
          <a:ext cx="1615335" cy="1929272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Daño ADN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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Fallo de la Apoptosis (muerte natural de la célula)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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ym typeface="Wingdings" panose="05000000000000000000" pitchFamily="2" charset="2"/>
            </a:rPr>
            <a:t>Diferenciación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632112" y="3259372"/>
        <a:ext cx="1520711" cy="1834648"/>
      </dsp:txXfrm>
    </dsp:sp>
    <dsp:sp modelId="{621D936E-1222-4F71-AA12-39ACC87C025C}">
      <dsp:nvSpPr>
        <dsp:cNvPr id="0" name=""/>
        <dsp:cNvSpPr/>
      </dsp:nvSpPr>
      <dsp:spPr>
        <a:xfrm>
          <a:off x="4723004" y="0"/>
          <a:ext cx="2019169" cy="62522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Efectos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Anti-Canceroso</a:t>
          </a:r>
        </a:p>
      </dsp:txBody>
      <dsp:txXfrm>
        <a:off x="4723004" y="0"/>
        <a:ext cx="2019169" cy="1875663"/>
      </dsp:txXfrm>
    </dsp:sp>
    <dsp:sp modelId="{5C7FB953-E069-4830-A2BA-34D3EAEE6C92}">
      <dsp:nvSpPr>
        <dsp:cNvPr id="0" name=""/>
        <dsp:cNvSpPr/>
      </dsp:nvSpPr>
      <dsp:spPr>
        <a:xfrm>
          <a:off x="4720759" y="1474461"/>
          <a:ext cx="2119417" cy="188512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Restricción energética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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Flavonoides,  </a:t>
          </a:r>
          <a:r>
            <a:rPr lang="es-ES" sz="1200" kern="1200" dirty="0" err="1">
              <a:solidFill>
                <a:schemeClr val="tx1"/>
              </a:solidFill>
              <a:sym typeface="Wingdings" panose="05000000000000000000" pitchFamily="2" charset="2"/>
            </a:rPr>
            <a:t>retinoides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, Se, AGPw3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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Zn, Cr, Licopeno, </a:t>
          </a:r>
          <a:r>
            <a:rPr lang="es-ES" sz="1200" kern="1200" dirty="0" err="1">
              <a:solidFill>
                <a:schemeClr val="tx1"/>
              </a:solidFill>
              <a:sym typeface="Wingdings" panose="05000000000000000000" pitchFamily="2" charset="2"/>
            </a:rPr>
            <a:t>Vit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 A, E, C, Compuestos </a:t>
          </a:r>
          <a:r>
            <a:rPr lang="es-ES" sz="1200" kern="1200" dirty="0" err="1">
              <a:solidFill>
                <a:schemeClr val="tx1"/>
              </a:solidFill>
              <a:sym typeface="Wingdings" panose="05000000000000000000" pitchFamily="2" charset="2"/>
            </a:rPr>
            <a:t>organosulfurados</a:t>
          </a:r>
          <a:r>
            <a:rPr lang="es-ES" sz="1200" kern="1200" dirty="0">
              <a:sym typeface="Wingdings" panose="05000000000000000000" pitchFamily="2" charset="2"/>
            </a:rPr>
            <a:t>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</dsp:txBody>
      <dsp:txXfrm>
        <a:off x="4775972" y="1529674"/>
        <a:ext cx="2008991" cy="1774700"/>
      </dsp:txXfrm>
    </dsp:sp>
    <dsp:sp modelId="{AF13A0EA-B528-4EF5-B9F5-D708774AAB0F}">
      <dsp:nvSpPr>
        <dsp:cNvPr id="0" name=""/>
        <dsp:cNvSpPr/>
      </dsp:nvSpPr>
      <dsp:spPr>
        <a:xfrm>
          <a:off x="4556953" y="3418397"/>
          <a:ext cx="2358196" cy="188512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Se, Folatos,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solidFill>
                <a:schemeClr val="tx1"/>
              </a:solidFill>
            </a:rPr>
            <a:t>Vit</a:t>
          </a:r>
          <a:r>
            <a:rPr lang="es-ES" sz="1200" kern="1200" dirty="0">
              <a:solidFill>
                <a:schemeClr val="tx1"/>
              </a:solidFill>
            </a:rPr>
            <a:t> A, Q10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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solidFill>
                <a:schemeClr val="tx1"/>
              </a:solidFill>
              <a:sym typeface="Wingdings" panose="05000000000000000000" pitchFamily="2" charset="2"/>
            </a:rPr>
            <a:t>Retinoides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,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 </a:t>
          </a:r>
          <a:r>
            <a:rPr lang="es-ES" sz="1200" kern="1200" dirty="0" err="1">
              <a:solidFill>
                <a:schemeClr val="tx1"/>
              </a:solidFill>
              <a:sym typeface="Wingdings" panose="05000000000000000000" pitchFamily="2" charset="2"/>
            </a:rPr>
            <a:t>polifenoles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,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 AGPw3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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Folato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166" y="3473610"/>
        <a:ext cx="2247770" cy="1774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6DB7-A650-4172-8AC2-52514C65C8B7}">
      <dsp:nvSpPr>
        <dsp:cNvPr id="0" name=""/>
        <dsp:cNvSpPr/>
      </dsp:nvSpPr>
      <dsp:spPr>
        <a:xfrm rot="10800000">
          <a:off x="782926" y="915"/>
          <a:ext cx="2670246" cy="441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37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INSULINA, ESTRÓGENOS</a:t>
          </a:r>
        </a:p>
      </dsp:txBody>
      <dsp:txXfrm rot="10800000">
        <a:off x="893271" y="915"/>
        <a:ext cx="2559901" cy="441381"/>
      </dsp:txXfrm>
    </dsp:sp>
    <dsp:sp modelId="{0D6B05E8-2725-490C-8D7A-16203516A810}">
      <dsp:nvSpPr>
        <dsp:cNvPr id="0" name=""/>
        <dsp:cNvSpPr/>
      </dsp:nvSpPr>
      <dsp:spPr>
        <a:xfrm>
          <a:off x="562235" y="915"/>
          <a:ext cx="441381" cy="441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512D9-E816-443A-9DCA-B8EF46D10890}">
      <dsp:nvSpPr>
        <dsp:cNvPr id="0" name=""/>
        <dsp:cNvSpPr/>
      </dsp:nvSpPr>
      <dsp:spPr>
        <a:xfrm rot="10800000">
          <a:off x="782926" y="572415"/>
          <a:ext cx="2670246" cy="441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37" tIns="57150" rIns="106680" bIns="57150" numCol="1" spcCol="1270" anchor="ctr" anchorCtr="0">
          <a:noAutofit/>
        </a:bodyPr>
        <a:lstStyle/>
        <a:p>
          <a:pPr marL="0" lvl="0" indent="0" algn="ctr" defTabSz="6623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90" kern="1200" baseline="0" dirty="0"/>
            <a:t>APOPTOSIS</a:t>
          </a:r>
        </a:p>
      </dsp:txBody>
      <dsp:txXfrm rot="10800000">
        <a:off x="893271" y="572415"/>
        <a:ext cx="2559901" cy="441381"/>
      </dsp:txXfrm>
    </dsp:sp>
    <dsp:sp modelId="{AC184C19-7193-486E-9A6D-A7ADC094333A}">
      <dsp:nvSpPr>
        <dsp:cNvPr id="0" name=""/>
        <dsp:cNvSpPr/>
      </dsp:nvSpPr>
      <dsp:spPr>
        <a:xfrm>
          <a:off x="562235" y="572415"/>
          <a:ext cx="441381" cy="4413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496D7-5555-48D3-807C-19486DBC7D95}">
      <dsp:nvSpPr>
        <dsp:cNvPr id="0" name=""/>
        <dsp:cNvSpPr/>
      </dsp:nvSpPr>
      <dsp:spPr>
        <a:xfrm rot="10800000">
          <a:off x="782926" y="1143915"/>
          <a:ext cx="2670246" cy="441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37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RESPUESTA INFLAMATORIA</a:t>
          </a:r>
        </a:p>
      </dsp:txBody>
      <dsp:txXfrm rot="10800000">
        <a:off x="893271" y="1143915"/>
        <a:ext cx="2559901" cy="441381"/>
      </dsp:txXfrm>
    </dsp:sp>
    <dsp:sp modelId="{14A3892E-AA8B-4E05-919E-AD21B7C93819}">
      <dsp:nvSpPr>
        <dsp:cNvPr id="0" name=""/>
        <dsp:cNvSpPr/>
      </dsp:nvSpPr>
      <dsp:spPr>
        <a:xfrm>
          <a:off x="562235" y="1143915"/>
          <a:ext cx="441381" cy="4413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0.44848</cdr:y>
    </cdr:from>
    <cdr:to>
      <cdr:x>1</cdr:x>
      <cdr:y>0.57551</cdr:y>
    </cdr:to>
    <cdr:sp macro="" textlink="">
      <cdr:nvSpPr>
        <cdr:cNvPr id="2" name="Flecha arriba 1"/>
        <cdr:cNvSpPr/>
      </cdr:nvSpPr>
      <cdr:spPr>
        <a:xfrm xmlns:a="http://schemas.openxmlformats.org/drawingml/2006/main" rot="3855690">
          <a:off x="594540" y="-604818"/>
          <a:ext cx="160062" cy="2499862"/>
        </a:xfrm>
        <a:prstGeom xmlns:a="http://schemas.openxmlformats.org/drawingml/2006/main" prst="upArrow">
          <a:avLst>
            <a:gd name="adj1" fmla="val 50000"/>
            <a:gd name="adj2" fmla="val 48846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chart" Target="../charts/chart2.xml"/><Relationship Id="rId4" Type="http://schemas.openxmlformats.org/officeDocument/2006/relationships/image" Target="../media/image31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ALIMENTACIÓN Y CÁNCER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2249" y="4050836"/>
            <a:ext cx="7766936" cy="1096899"/>
          </a:xfrm>
        </p:spPr>
        <p:txBody>
          <a:bodyPr/>
          <a:lstStyle/>
          <a:p>
            <a:r>
              <a:rPr lang="es-ES" dirty="0"/>
              <a:t>PLAGA  S.XXI</a:t>
            </a:r>
          </a:p>
        </p:txBody>
      </p:sp>
    </p:spTree>
    <p:extLst>
      <p:ext uri="{BB962C8B-B14F-4D97-AF65-F5344CB8AC3E}">
        <p14:creationId xmlns:p14="http://schemas.microsoft.com/office/powerpoint/2010/main" val="24343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AGENTES CARCINOGÉNICOS DE LOS ALIMENTOS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AHUMADOS Y SALAZONES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163" y="3633863"/>
            <a:ext cx="2018886" cy="11339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4" y="4484301"/>
            <a:ext cx="1268421" cy="13620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827" y="2504662"/>
            <a:ext cx="1369725" cy="1345463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083" y="1219200"/>
            <a:ext cx="2133785" cy="23609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2494" y="2304588"/>
            <a:ext cx="944962" cy="9449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826" y="1114292"/>
            <a:ext cx="1397201" cy="139037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52392" y="2266122"/>
            <a:ext cx="179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BENZOPERINOS</a:t>
            </a:r>
          </a:p>
          <a:p>
            <a:endParaRPr lang="es-ES" dirty="0"/>
          </a:p>
          <a:p>
            <a:r>
              <a:rPr lang="es-ES" dirty="0"/>
              <a:t>NITROSAMINAS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6352393" y="2650435"/>
            <a:ext cx="1895059" cy="1723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559826" y="4484301"/>
            <a:ext cx="168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AFLATOXINA B</a:t>
            </a:r>
          </a:p>
          <a:p>
            <a:endParaRPr lang="es-ES" dirty="0"/>
          </a:p>
          <a:p>
            <a:r>
              <a:rPr lang="es-ES" dirty="0"/>
              <a:t>FUMONISINA B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391" y="4827864"/>
            <a:ext cx="1797695" cy="21115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263975" y="4767862"/>
            <a:ext cx="201971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CARCINOGÉNICOS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3414" y="4484301"/>
            <a:ext cx="1331438" cy="136207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7452" y="5160299"/>
            <a:ext cx="2036236" cy="154218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8766" y="4464974"/>
            <a:ext cx="12436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RIESGO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3294743"/>
            <a:ext cx="4010780" cy="326508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ES" sz="2600" b="1" dirty="0"/>
              <a:t>La obesidad y el sobrepeso </a:t>
            </a:r>
            <a:r>
              <a:rPr lang="es-ES" dirty="0"/>
              <a:t>se definen como una acumulación anormal o excesiva de grasa que puede ser perjudicial para la salud.  medir la obesidad es el índice de masa corporal </a:t>
            </a:r>
            <a:r>
              <a:rPr lang="es-ES" b="1" dirty="0"/>
              <a:t>(IMC</a:t>
            </a:r>
            <a:r>
              <a:rPr lang="es-ES" dirty="0"/>
              <a:t>), esto es el peso de una persona en kilogramos dividido por el cuadrado de la talla en metros. Una persona con un </a:t>
            </a:r>
            <a:r>
              <a:rPr lang="es-ES" sz="5100" dirty="0"/>
              <a:t>IMC</a:t>
            </a:r>
            <a:r>
              <a:rPr lang="es-ES" dirty="0"/>
              <a:t> igual o superior a </a:t>
            </a:r>
            <a:r>
              <a:rPr lang="es-ES" sz="3800" b="1" dirty="0">
                <a:solidFill>
                  <a:srgbClr val="FF0000"/>
                </a:solidFill>
              </a:rPr>
              <a:t>30</a:t>
            </a:r>
            <a:r>
              <a:rPr lang="es-ES" dirty="0"/>
              <a:t> es considerada </a:t>
            </a:r>
            <a:r>
              <a:rPr lang="es-ES" b="1" dirty="0"/>
              <a:t>obesa</a:t>
            </a:r>
            <a:r>
              <a:rPr lang="es-ES" dirty="0"/>
              <a:t> </a:t>
            </a:r>
            <a:r>
              <a:rPr lang="es-ES" sz="5100" dirty="0"/>
              <a:t> IMC </a:t>
            </a:r>
            <a:r>
              <a:rPr lang="es-ES" dirty="0"/>
              <a:t>igual o superior a </a:t>
            </a:r>
            <a:r>
              <a:rPr lang="es-ES" sz="3800" b="1" dirty="0">
                <a:solidFill>
                  <a:srgbClr val="FF0000"/>
                </a:solidFill>
              </a:rPr>
              <a:t>25</a:t>
            </a:r>
            <a:r>
              <a:rPr lang="es-ES" dirty="0"/>
              <a:t> es considerada con </a:t>
            </a:r>
            <a:r>
              <a:rPr lang="es-ES" b="1" dirty="0"/>
              <a:t>sobrepeso</a:t>
            </a:r>
            <a:r>
              <a:rPr lang="es-ES" dirty="0"/>
              <a:t>.</a:t>
            </a:r>
          </a:p>
          <a:p>
            <a:pPr algn="ctr"/>
            <a:r>
              <a:rPr lang="es-ES" dirty="0"/>
              <a:t> </a:t>
            </a:r>
            <a:r>
              <a:rPr lang="es-ES" b="1" dirty="0"/>
              <a:t>El sobrepeso y la obesidad </a:t>
            </a:r>
            <a:r>
              <a:rPr lang="es-ES" dirty="0"/>
              <a:t>son factores de riesgo para numerosas enfermedades crónicas, entre las que se incluyen la diabetes, las enfermedades cardiovasculares y el </a:t>
            </a:r>
            <a:r>
              <a:rPr lang="es-ES" sz="4100" b="1" dirty="0"/>
              <a:t>cáncer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21" y="1498604"/>
            <a:ext cx="1368369" cy="118845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2" y="2777070"/>
            <a:ext cx="4206639" cy="4047740"/>
          </a:xfrm>
        </p:spPr>
        <p:txBody>
          <a:bodyPr/>
          <a:lstStyle/>
          <a:p>
            <a:r>
              <a:rPr lang="es-ES" dirty="0"/>
              <a:t>OMS Organización Mundial de la Salud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14" y="498708"/>
            <a:ext cx="3968428" cy="1935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114" y="2523719"/>
            <a:ext cx="3868615" cy="21577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114" y="4843521"/>
            <a:ext cx="1871003" cy="1543631"/>
          </a:xfrm>
          <a:prstGeom prst="rect">
            <a:avLst/>
          </a:prstGeom>
        </p:spPr>
      </p:pic>
      <p:sp>
        <p:nvSpPr>
          <p:cNvPr id="6" name="Flecha curvada hacia la izquierda 5"/>
          <p:cNvSpPr/>
          <p:nvPr/>
        </p:nvSpPr>
        <p:spPr>
          <a:xfrm>
            <a:off x="9187542" y="1667154"/>
            <a:ext cx="1527152" cy="2039815"/>
          </a:xfrm>
          <a:prstGeom prst="curvedLeftArrow">
            <a:avLst>
              <a:gd name="adj1" fmla="val 22887"/>
              <a:gd name="adj2" fmla="val 50000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189930" y="5162843"/>
            <a:ext cx="18978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flood" dir="t"/>
          </a:scene3d>
          <a:sp3d extrusionH="114300" prstMaterial="metal">
            <a:bevelT w="133350" h="127000"/>
            <a:bevelB w="114300" prst="hardEdge"/>
            <a:extrusionClr>
              <a:schemeClr val="bg1">
                <a:lumMod val="50000"/>
              </a:schemeClr>
            </a:extrusionClr>
          </a:sp3d>
        </p:spPr>
        <p:txBody>
          <a:bodyPr wrap="square" rtlCol="0">
            <a:spAutoFit/>
          </a:bodyPr>
          <a:lstStyle/>
          <a:p>
            <a:pPr algn="r"/>
            <a:r>
              <a:rPr lang="es-ES" sz="3200" dirty="0"/>
              <a:t>CÁNCER</a:t>
            </a:r>
          </a:p>
        </p:txBody>
      </p:sp>
      <p:sp>
        <p:nvSpPr>
          <p:cNvPr id="11" name="Flecha arriba 10"/>
          <p:cNvSpPr/>
          <p:nvPr/>
        </p:nvSpPr>
        <p:spPr>
          <a:xfrm>
            <a:off x="7315200" y="5162844"/>
            <a:ext cx="245660" cy="528272"/>
          </a:xfrm>
          <a:prstGeom prst="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curvada hacia la izquierda 11"/>
          <p:cNvSpPr/>
          <p:nvPr/>
        </p:nvSpPr>
        <p:spPr>
          <a:xfrm>
            <a:off x="9187542" y="3848669"/>
            <a:ext cx="1527152" cy="184244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05879"/>
            <a:ext cx="1628544" cy="471190"/>
          </a:xfrm>
        </p:spPr>
        <p:txBody>
          <a:bodyPr>
            <a:noAutofit/>
          </a:bodyPr>
          <a:lstStyle/>
          <a:p>
            <a:r>
              <a:rPr lang="es-ES" sz="2800" dirty="0"/>
              <a:t>RIESGO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862" y="3248258"/>
            <a:ext cx="6544319" cy="36097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85" y="3630305"/>
            <a:ext cx="2828925" cy="285750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902027"/>
          </a:xfrm>
        </p:spPr>
        <p:txBody>
          <a:bodyPr/>
          <a:lstStyle/>
          <a:p>
            <a:pPr algn="ctr"/>
            <a:r>
              <a:rPr lang="es-ES" sz="7200" dirty="0"/>
              <a:t>IMC</a:t>
            </a:r>
          </a:p>
          <a:p>
            <a:pPr algn="ctr"/>
            <a:r>
              <a:rPr lang="es-ES" sz="7200" dirty="0"/>
              <a:t> 21-23</a:t>
            </a:r>
          </a:p>
          <a:p>
            <a:pPr algn="ctr"/>
            <a:r>
              <a:rPr lang="es-ES" sz="7200" dirty="0"/>
              <a:t>Kg/m2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777069"/>
            <a:ext cx="1058701" cy="101305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8245982"/>
              </p:ext>
            </p:extLst>
          </p:nvPr>
        </p:nvGraphicFramePr>
        <p:xfrm>
          <a:off x="5751443" y="719667"/>
          <a:ext cx="4015408" cy="158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Flecha arriba 7"/>
          <p:cNvSpPr/>
          <p:nvPr/>
        </p:nvSpPr>
        <p:spPr>
          <a:xfrm>
            <a:off x="6321287" y="719666"/>
            <a:ext cx="397565" cy="406769"/>
          </a:xfrm>
          <a:prstGeom prst="upArrow">
            <a:avLst>
              <a:gd name="adj1" fmla="val 50000"/>
              <a:gd name="adj2" fmla="val 538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6321287" y="1279574"/>
            <a:ext cx="397565" cy="48296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llave 11"/>
          <p:cNvSpPr/>
          <p:nvPr/>
        </p:nvSpPr>
        <p:spPr>
          <a:xfrm>
            <a:off x="5751443" y="463826"/>
            <a:ext cx="569843" cy="1968811"/>
          </a:xfrm>
          <a:prstGeom prst="leftBrace">
            <a:avLst>
              <a:gd name="adj1" fmla="val 8333"/>
              <a:gd name="adj2" fmla="val 52924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5363382" y="175053"/>
            <a:ext cx="293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</a:rPr>
              <a:t>Carcinogénesis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551542110"/>
              </p:ext>
            </p:extLst>
          </p:nvPr>
        </p:nvGraphicFramePr>
        <p:xfrm>
          <a:off x="677334" y="891053"/>
          <a:ext cx="2308632" cy="126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2129183" y="2151058"/>
            <a:ext cx="85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Peso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78338" y="891053"/>
            <a:ext cx="234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RIESGO</a:t>
            </a:r>
          </a:p>
        </p:txBody>
      </p:sp>
      <p:sp>
        <p:nvSpPr>
          <p:cNvPr id="21" name="Rectángulo 20"/>
          <p:cNvSpPr/>
          <p:nvPr/>
        </p:nvSpPr>
        <p:spPr>
          <a:xfrm rot="20143793">
            <a:off x="1052452" y="1222122"/>
            <a:ext cx="1128259" cy="324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CÁNCER</a:t>
            </a:r>
          </a:p>
        </p:txBody>
      </p:sp>
    </p:spTree>
    <p:extLst>
      <p:ext uri="{BB962C8B-B14F-4D97-AF65-F5344CB8AC3E}">
        <p14:creationId xmlns:p14="http://schemas.microsoft.com/office/powerpoint/2010/main" val="28524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3" grpId="0">
        <p:bldAsOne/>
      </p:bldGraphic>
      <p:bldP spid="8" grpId="0" animBg="1"/>
      <p:bldP spid="9" grpId="0" animBg="1"/>
      <p:bldP spid="13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/>
              <a:t>25.000 COMPUESTOS BIOACTIVOS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2" y="3898236"/>
            <a:ext cx="2857500" cy="2143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784" y="2380803"/>
            <a:ext cx="3584441" cy="22483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52" y="377438"/>
            <a:ext cx="2857500" cy="1428750"/>
          </a:xfrm>
          <a:prstGeom prst="rect">
            <a:avLst/>
          </a:prstGeom>
        </p:spPr>
      </p:pic>
      <p:sp>
        <p:nvSpPr>
          <p:cNvPr id="16" name="Flecha abajo 15"/>
          <p:cNvSpPr/>
          <p:nvPr/>
        </p:nvSpPr>
        <p:spPr>
          <a:xfrm>
            <a:off x="2014329" y="2777069"/>
            <a:ext cx="490331" cy="8937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6265759" y="1232436"/>
            <a:ext cx="1859744" cy="11483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CICLO CELULAR</a:t>
            </a:r>
          </a:p>
        </p:txBody>
      </p:sp>
      <p:sp>
        <p:nvSpPr>
          <p:cNvPr id="20" name="Elipse 19"/>
          <p:cNvSpPr/>
          <p:nvPr/>
        </p:nvSpPr>
        <p:spPr>
          <a:xfrm>
            <a:off x="4672473" y="1890912"/>
            <a:ext cx="1829797" cy="111523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PROLIFERACIÓN</a:t>
            </a:r>
          </a:p>
        </p:txBody>
      </p:sp>
      <p:sp>
        <p:nvSpPr>
          <p:cNvPr id="21" name="Elipse 20"/>
          <p:cNvSpPr/>
          <p:nvPr/>
        </p:nvSpPr>
        <p:spPr>
          <a:xfrm>
            <a:off x="4292691" y="3020322"/>
            <a:ext cx="1765505" cy="104865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REPARACIÓN DEL ADN</a:t>
            </a:r>
          </a:p>
        </p:txBody>
      </p:sp>
      <p:sp>
        <p:nvSpPr>
          <p:cNvPr id="23" name="Elipse 22"/>
          <p:cNvSpPr/>
          <p:nvPr/>
        </p:nvSpPr>
        <p:spPr>
          <a:xfrm>
            <a:off x="7893226" y="1855229"/>
            <a:ext cx="1897993" cy="111523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REGULACIÓN HORMONAL</a:t>
            </a:r>
          </a:p>
        </p:txBody>
      </p:sp>
      <p:sp>
        <p:nvSpPr>
          <p:cNvPr id="24" name="Elipse 23"/>
          <p:cNvSpPr/>
          <p:nvPr/>
        </p:nvSpPr>
        <p:spPr>
          <a:xfrm>
            <a:off x="8384241" y="3080823"/>
            <a:ext cx="1869817" cy="9276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DIFERENCIACIÓN CELULAR</a:t>
            </a:r>
          </a:p>
        </p:txBody>
      </p:sp>
      <p:sp>
        <p:nvSpPr>
          <p:cNvPr id="25" name="Elipse 24"/>
          <p:cNvSpPr/>
          <p:nvPr/>
        </p:nvSpPr>
        <p:spPr>
          <a:xfrm>
            <a:off x="7898272" y="4118832"/>
            <a:ext cx="1892947" cy="98713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PROCESOS INFLAMACIÓN E INMUNIDAD</a:t>
            </a:r>
          </a:p>
        </p:txBody>
      </p:sp>
      <p:sp>
        <p:nvSpPr>
          <p:cNvPr id="26" name="Elipse 25"/>
          <p:cNvSpPr/>
          <p:nvPr/>
        </p:nvSpPr>
        <p:spPr>
          <a:xfrm>
            <a:off x="4672474" y="4083149"/>
            <a:ext cx="1829796" cy="114806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METABOLISMO CARCINÓGENO</a:t>
            </a:r>
          </a:p>
        </p:txBody>
      </p:sp>
      <p:sp>
        <p:nvSpPr>
          <p:cNvPr id="33" name="Elipse 32"/>
          <p:cNvSpPr/>
          <p:nvPr/>
        </p:nvSpPr>
        <p:spPr>
          <a:xfrm>
            <a:off x="6356929" y="4629177"/>
            <a:ext cx="1768574" cy="120407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APOPTOSIS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82957" y="6041361"/>
            <a:ext cx="100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ADN</a:t>
            </a:r>
          </a:p>
        </p:txBody>
      </p:sp>
    </p:spTree>
    <p:extLst>
      <p:ext uri="{BB962C8B-B14F-4D97-AF65-F5344CB8AC3E}">
        <p14:creationId xmlns:p14="http://schemas.microsoft.com/office/powerpoint/2010/main" val="9127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PREVENCIÓN DEL CÁNCER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821612" y="535074"/>
            <a:ext cx="6245052" cy="6202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9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B050"/>
                </a:solidFill>
              </a:rPr>
              <a:t>MANTENER EL PESO CORPORAL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960927" cy="3451453"/>
          </a:xfrm>
        </p:spPr>
        <p:txBody>
          <a:bodyPr/>
          <a:lstStyle/>
          <a:p>
            <a:r>
              <a:rPr lang="es-ES" sz="4000" dirty="0">
                <a:solidFill>
                  <a:srgbClr val="FF0000"/>
                </a:solidFill>
              </a:rPr>
              <a:t>IMC</a:t>
            </a:r>
            <a:r>
              <a:rPr lang="es-ES" dirty="0"/>
              <a:t> ADULTOS ENTRE </a:t>
            </a:r>
            <a:r>
              <a:rPr lang="es-ES" sz="3200" b="1" dirty="0">
                <a:solidFill>
                  <a:srgbClr val="FF0000"/>
                </a:solidFill>
              </a:rPr>
              <a:t>21</a:t>
            </a:r>
            <a:r>
              <a:rPr lang="es-ES" dirty="0"/>
              <a:t> Y </a:t>
            </a:r>
            <a:r>
              <a:rPr lang="es-ES" sz="3200" dirty="0">
                <a:solidFill>
                  <a:srgbClr val="FF0000"/>
                </a:solidFill>
              </a:rPr>
              <a:t>23</a:t>
            </a:r>
            <a:r>
              <a:rPr lang="es-ES" dirty="0"/>
              <a:t> INTERVALO NORMAL DE VARIACIÓN.</a:t>
            </a:r>
          </a:p>
          <a:p>
            <a:r>
              <a:rPr lang="es-ES" dirty="0"/>
              <a:t>NIÑEZ Y ADOLESCENCIA ASEGURAR PESO CORPORAL HACIA INTERVALO </a:t>
            </a:r>
            <a:r>
              <a:rPr lang="es-ES" sz="1600" dirty="0">
                <a:solidFill>
                  <a:srgbClr val="FF0000"/>
                </a:solidFill>
              </a:rPr>
              <a:t>INFERIOR IMC</a:t>
            </a:r>
            <a:r>
              <a:rPr lang="es-ES" dirty="0"/>
              <a:t> A LOS 21 AÑOS</a:t>
            </a:r>
          </a:p>
          <a:p>
            <a:r>
              <a:rPr lang="es-ES" dirty="0"/>
              <a:t>MANTENER PESO CORPORAL DENTRO DEL INTERVALO NORMAL DE VARIACIÓN A PARTIR DE LOS 21 AÑOS.</a:t>
            </a:r>
          </a:p>
          <a:p>
            <a:r>
              <a:rPr lang="es-ES" dirty="0"/>
              <a:t>EVITE AUMENTOS DE PESO Y AUMENTO DE LA </a:t>
            </a:r>
            <a:r>
              <a:rPr lang="es-ES" sz="1800" dirty="0">
                <a:solidFill>
                  <a:srgbClr val="FF0000"/>
                </a:solidFill>
              </a:rPr>
              <a:t>CIRCUNFERENCIA DE LA CINTURA</a:t>
            </a:r>
            <a:r>
              <a:rPr lang="es-ES" dirty="0"/>
              <a:t> EN LA VIDA ADULTA.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146852"/>
            <a:ext cx="5099602" cy="4081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7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B050"/>
                </a:solidFill>
              </a:rPr>
              <a:t>ACTIVIDAD</a:t>
            </a:r>
            <a:r>
              <a:rPr lang="es-ES" sz="2800" dirty="0"/>
              <a:t> </a:t>
            </a:r>
            <a:r>
              <a:rPr lang="es-ES" sz="2800" dirty="0">
                <a:solidFill>
                  <a:srgbClr val="00B050"/>
                </a:solidFill>
              </a:rPr>
              <a:t>FÍSICA</a:t>
            </a:r>
          </a:p>
          <a:p>
            <a:pPr algn="ctr"/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663488"/>
          </a:xfrm>
        </p:spPr>
        <p:txBody>
          <a:bodyPr>
            <a:normAutofit/>
          </a:bodyPr>
          <a:lstStyle/>
          <a:p>
            <a:r>
              <a:rPr lang="es-ES" dirty="0"/>
              <a:t>REALIZAR </a:t>
            </a:r>
            <a:r>
              <a:rPr lang="es-ES" sz="1600" dirty="0">
                <a:solidFill>
                  <a:srgbClr val="00B050"/>
                </a:solidFill>
              </a:rPr>
              <a:t>ACTIVIDAD FÍSICA DE INTENSIDAD MODERADA O CAMINATA ENÉRGICA</a:t>
            </a:r>
            <a:r>
              <a:rPr lang="es-ES" dirty="0"/>
              <a:t> DURANTE </a:t>
            </a:r>
            <a:r>
              <a:rPr lang="es-ES" dirty="0">
                <a:solidFill>
                  <a:srgbClr val="FF0000"/>
                </a:solidFill>
              </a:rPr>
              <a:t>AL MENOS </a:t>
            </a:r>
            <a:r>
              <a:rPr lang="es-ES" sz="2400" dirty="0">
                <a:solidFill>
                  <a:srgbClr val="FF0000"/>
                </a:solidFill>
              </a:rPr>
              <a:t>30 MINUTOS </a:t>
            </a:r>
            <a:r>
              <a:rPr lang="es-ES" dirty="0">
                <a:solidFill>
                  <a:srgbClr val="FF0000"/>
                </a:solidFill>
              </a:rPr>
              <a:t>DIARIOS.</a:t>
            </a:r>
          </a:p>
          <a:p>
            <a:r>
              <a:rPr lang="es-ES" dirty="0"/>
              <a:t>A </a:t>
            </a:r>
            <a:r>
              <a:rPr lang="es-ES" sz="1600" dirty="0">
                <a:solidFill>
                  <a:srgbClr val="00B050"/>
                </a:solidFill>
              </a:rPr>
              <a:t>MEDIDA QUE EL ESTADO FÍSICO MEJORA</a:t>
            </a:r>
            <a:r>
              <a:rPr lang="es-ES" dirty="0"/>
              <a:t>, REALIZAR </a:t>
            </a:r>
            <a:r>
              <a:rPr lang="es-ES" sz="2400" dirty="0">
                <a:solidFill>
                  <a:srgbClr val="FF0000"/>
                </a:solidFill>
              </a:rPr>
              <a:t>60 MINUTOS </a:t>
            </a:r>
            <a:r>
              <a:rPr lang="es-ES" sz="1600" dirty="0">
                <a:solidFill>
                  <a:srgbClr val="FF0000"/>
                </a:solidFill>
              </a:rPr>
              <a:t>O MÁS DE ACTIVIDAD FÍSICA MODERADA</a:t>
            </a:r>
            <a:r>
              <a:rPr lang="es-ES" dirty="0"/>
              <a:t>, </a:t>
            </a:r>
            <a:r>
              <a:rPr lang="es-ES" sz="1600" dirty="0">
                <a:solidFill>
                  <a:srgbClr val="FF0000"/>
                </a:solidFill>
              </a:rPr>
              <a:t>O </a:t>
            </a:r>
            <a:r>
              <a:rPr lang="es-ES" sz="2400" dirty="0">
                <a:solidFill>
                  <a:srgbClr val="FF0000"/>
                </a:solidFill>
              </a:rPr>
              <a:t>30 MINUTOS </a:t>
            </a:r>
            <a:r>
              <a:rPr lang="es-ES" sz="1600" dirty="0">
                <a:solidFill>
                  <a:srgbClr val="FF0000"/>
                </a:solidFill>
              </a:rPr>
              <a:t>DIARIOS O MÁS, DE ACTIVIDAD FÍSICA INTENSA.</a:t>
            </a:r>
          </a:p>
          <a:p>
            <a:r>
              <a:rPr lang="es-ES" sz="1800" dirty="0"/>
              <a:t>LÍMITE LOS </a:t>
            </a:r>
            <a:r>
              <a:rPr lang="es-ES" sz="1800" b="1" dirty="0"/>
              <a:t>HÁBITOS SEDENTARIOS</a:t>
            </a:r>
            <a:r>
              <a:rPr lang="es-ES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52" y="1282563"/>
            <a:ext cx="28575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61" y="1282563"/>
            <a:ext cx="2857500" cy="23050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621" y="3681827"/>
            <a:ext cx="2331761" cy="2265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527" y="3717203"/>
            <a:ext cx="28479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B050"/>
                </a:solidFill>
              </a:rPr>
              <a:t>ALIMENTOS Y BEBIDAS QUE PROMUEVEN EL AUMENTO DE PESO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4" y="2777068"/>
            <a:ext cx="3854528" cy="3610479"/>
          </a:xfrm>
        </p:spPr>
        <p:txBody>
          <a:bodyPr>
            <a:normAutofit/>
          </a:bodyPr>
          <a:lstStyle/>
          <a:p>
            <a:r>
              <a:rPr lang="es-ES" dirty="0"/>
              <a:t>CONSUMIR POCOS </a:t>
            </a:r>
            <a:r>
              <a:rPr lang="es-ES" sz="2000" dirty="0">
                <a:solidFill>
                  <a:srgbClr val="FF0000"/>
                </a:solidFill>
              </a:rPr>
              <a:t>ALIMENTOS DE ALTA DENSIDAD ENERGÉTICA.</a:t>
            </a:r>
          </a:p>
          <a:p>
            <a:r>
              <a:rPr lang="es-ES" dirty="0"/>
              <a:t>EVITAR CONSUMO DE </a:t>
            </a:r>
            <a:r>
              <a:rPr lang="es-ES" sz="2000" dirty="0">
                <a:solidFill>
                  <a:srgbClr val="FF0000"/>
                </a:solidFill>
              </a:rPr>
              <a:t>BEBIDAS AZUCARADAS</a:t>
            </a:r>
            <a:r>
              <a:rPr lang="es-ES" sz="2000" dirty="0"/>
              <a:t>.</a:t>
            </a:r>
          </a:p>
          <a:p>
            <a:r>
              <a:rPr lang="es-ES" dirty="0"/>
              <a:t>BAJO CONSUMO DE </a:t>
            </a:r>
            <a:r>
              <a:rPr lang="es-ES" sz="2000" dirty="0">
                <a:solidFill>
                  <a:srgbClr val="FF0000"/>
                </a:solidFill>
              </a:rPr>
              <a:t>“COMIDA RÁPIDA</a:t>
            </a:r>
            <a:r>
              <a:rPr lang="es-ES" dirty="0"/>
              <a:t>”, O EVITARLA.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61" y="2014330"/>
            <a:ext cx="6202399" cy="46780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522" y="4822161"/>
            <a:ext cx="904049" cy="148424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296939" y="2586101"/>
            <a:ext cx="3313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PROPORCIÓN</a:t>
            </a:r>
          </a:p>
          <a:p>
            <a:endParaRPr lang="es-ES" sz="1400" dirty="0">
              <a:solidFill>
                <a:srgbClr val="FF0000"/>
              </a:solidFill>
            </a:endParaRPr>
          </a:p>
          <a:p>
            <a:r>
              <a:rPr lang="es-ES" sz="1400" dirty="0">
                <a:solidFill>
                  <a:srgbClr val="FF0000"/>
                </a:solidFill>
              </a:rPr>
              <a:t>ADECUADA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92" y="4822161"/>
            <a:ext cx="1516752" cy="16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00B050"/>
                </a:solidFill>
              </a:rPr>
              <a:t>ALIMENTOS VEGETALES</a:t>
            </a:r>
          </a:p>
          <a:p>
            <a:pPr marL="0" indent="0">
              <a:buNone/>
            </a:pP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875522"/>
          </a:xfrm>
        </p:spPr>
        <p:txBody>
          <a:bodyPr>
            <a:normAutofit/>
          </a:bodyPr>
          <a:lstStyle/>
          <a:p>
            <a:r>
              <a:rPr lang="es-ES" dirty="0"/>
              <a:t>CONSUMIR </a:t>
            </a:r>
            <a:r>
              <a:rPr lang="es-ES" sz="1500" dirty="0">
                <a:solidFill>
                  <a:srgbClr val="FF0000"/>
                </a:solidFill>
              </a:rPr>
              <a:t>AL MENOS 5 PORCIONES DIARIAS </a:t>
            </a:r>
            <a:r>
              <a:rPr lang="es-ES" sz="1600" dirty="0">
                <a:solidFill>
                  <a:srgbClr val="FF0000"/>
                </a:solidFill>
              </a:rPr>
              <a:t>(MÍNIMO 400 GRAMOS</a:t>
            </a:r>
            <a:r>
              <a:rPr lang="es-ES" dirty="0"/>
              <a:t>) DE UNA VARIEDAD DE </a:t>
            </a:r>
            <a:r>
              <a:rPr lang="es-ES" dirty="0">
                <a:solidFill>
                  <a:srgbClr val="FF0000"/>
                </a:solidFill>
              </a:rPr>
              <a:t>HORTALIZAS NO FECULENTAS Y FRUTAS.</a:t>
            </a:r>
          </a:p>
          <a:p>
            <a:r>
              <a:rPr lang="es-ES" dirty="0"/>
              <a:t>CONSUMIR </a:t>
            </a:r>
            <a:r>
              <a:rPr lang="es-ES" dirty="0">
                <a:solidFill>
                  <a:srgbClr val="FF0000"/>
                </a:solidFill>
              </a:rPr>
              <a:t>CEREALES</a:t>
            </a:r>
            <a:r>
              <a:rPr lang="es-ES" dirty="0"/>
              <a:t> (GRANOS) Y </a:t>
            </a:r>
            <a:r>
              <a:rPr lang="es-ES" dirty="0">
                <a:solidFill>
                  <a:srgbClr val="FF0000"/>
                </a:solidFill>
              </a:rPr>
              <a:t>LEGUMINOSAS</a:t>
            </a:r>
            <a:r>
              <a:rPr lang="es-ES" dirty="0"/>
              <a:t> (LEGUMBRES) POCO ELABORADAS CON CADA COMIDA.</a:t>
            </a:r>
          </a:p>
          <a:p>
            <a:r>
              <a:rPr lang="es-ES" dirty="0">
                <a:solidFill>
                  <a:srgbClr val="FF0000"/>
                </a:solidFill>
              </a:rPr>
              <a:t>LIMITAR</a:t>
            </a:r>
            <a:r>
              <a:rPr lang="es-ES" dirty="0"/>
              <a:t> CONSUMO DE ALIMENTOS RICOS EN ALMIDÓN REFINADO.</a:t>
            </a:r>
          </a:p>
          <a:p>
            <a:r>
              <a:rPr lang="es-ES" dirty="0"/>
              <a:t>LAS PERSONAS QUE CONSUMAN RAÍCES TUBEROSAS FECULENTAS COMO ALIMENTOS BÁSICOS, DEBEN ASEGURAR UNA INGESTA SUFICIENTE DE </a:t>
            </a:r>
            <a:r>
              <a:rPr lang="es-ES" dirty="0">
                <a:solidFill>
                  <a:srgbClr val="FF0000"/>
                </a:solidFill>
              </a:rPr>
              <a:t>HORTALIZAS NO FECULENTAS, FRUTAS Y LEGUMINOSAS (LEGUMBRES)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258957"/>
            <a:ext cx="3178037" cy="3198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676" y="1258957"/>
            <a:ext cx="3363186" cy="31987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04" y="4572000"/>
            <a:ext cx="4518992" cy="203830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549348" y="4457700"/>
            <a:ext cx="334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Legumbres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78" y="636257"/>
            <a:ext cx="1537252" cy="17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B050"/>
                </a:solidFill>
              </a:rPr>
              <a:t>ALIMENTOS DE ORIGEN ANIMAL</a:t>
            </a:r>
          </a:p>
          <a:p>
            <a:pPr marL="0" indent="0" algn="ctr">
              <a:buNone/>
            </a:pP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CONSUMIR </a:t>
            </a:r>
            <a:r>
              <a:rPr lang="es-ES" sz="1800" dirty="0">
                <a:solidFill>
                  <a:srgbClr val="FF0000"/>
                </a:solidFill>
              </a:rPr>
              <a:t>CARNES ROJAS </a:t>
            </a:r>
            <a:r>
              <a:rPr lang="es-ES" sz="2800" dirty="0">
                <a:solidFill>
                  <a:srgbClr val="FF0000"/>
                </a:solidFill>
              </a:rPr>
              <a:t>MENOS DE 500 GRAMOS POR SEMANA </a:t>
            </a:r>
            <a:r>
              <a:rPr lang="es-ES" dirty="0"/>
              <a:t>Y </a:t>
            </a:r>
            <a:r>
              <a:rPr lang="es-ES" sz="1800" dirty="0">
                <a:solidFill>
                  <a:srgbClr val="FF0000"/>
                </a:solidFill>
              </a:rPr>
              <a:t>MÍNIMA PROPORCIÓN O NÍNGUNA</a:t>
            </a:r>
            <a:r>
              <a:rPr lang="es-ES" dirty="0"/>
              <a:t> DE </a:t>
            </a:r>
            <a:r>
              <a:rPr lang="es-ES" sz="2800" dirty="0">
                <a:solidFill>
                  <a:srgbClr val="FF0000"/>
                </a:solidFill>
              </a:rPr>
              <a:t>CARNES PROCESADAS</a:t>
            </a:r>
            <a:r>
              <a:rPr lang="es-ES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546" y="4996070"/>
            <a:ext cx="2623929" cy="15372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79" y="4996070"/>
            <a:ext cx="2647885" cy="15372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994" y="1656522"/>
            <a:ext cx="5219894" cy="3339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76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ESPAÑA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ESTADÍSTICA</a:t>
            </a:r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5400000">
            <a:off x="2835864" y="-608705"/>
            <a:ext cx="5114543" cy="715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85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5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30787" y="514924"/>
            <a:ext cx="6733562" cy="6111163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B050"/>
                </a:solidFill>
              </a:rPr>
              <a:t>BEBIDAS ALCOHÓLICAS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849018"/>
          </a:xfrm>
        </p:spPr>
        <p:txBody>
          <a:bodyPr>
            <a:normAutofit/>
          </a:bodyPr>
          <a:lstStyle/>
          <a:p>
            <a:r>
              <a:rPr lang="es-ES" dirty="0"/>
              <a:t>LIMITAR BEBIDAS ALCOHÓLICAS:</a:t>
            </a:r>
          </a:p>
          <a:p>
            <a:r>
              <a:rPr lang="es-ES" sz="2000" dirty="0">
                <a:solidFill>
                  <a:srgbClr val="FF0000"/>
                </a:solidFill>
              </a:rPr>
              <a:t>NO BEBA MÁS DE DOS UNIDADES DIARIAS</a:t>
            </a:r>
            <a:r>
              <a:rPr lang="es-ES" dirty="0"/>
              <a:t>, SÍ ES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2000" dirty="0">
                <a:solidFill>
                  <a:srgbClr val="FF0000"/>
                </a:solidFill>
              </a:rPr>
              <a:t>NO BEBA MÁS DE UNA UNIDAD</a:t>
            </a:r>
            <a:r>
              <a:rPr lang="es-ES" dirty="0"/>
              <a:t>, SÍ 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4" y="5320010"/>
            <a:ext cx="1081709" cy="12893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4" y="3538330"/>
            <a:ext cx="1378226" cy="12854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92" y="94613"/>
            <a:ext cx="3766495" cy="20522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123" y="4174435"/>
            <a:ext cx="5400077" cy="24349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786" y="1020418"/>
            <a:ext cx="6733562" cy="31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rgbClr val="00B050"/>
                </a:solidFill>
              </a:rPr>
              <a:t>CONSERVACIÓN, ELABORACIÓN Y PREPARACIÓN.</a:t>
            </a:r>
          </a:p>
          <a:p>
            <a:pPr algn="ctr"/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LIMITAR CONSUMO DE</a:t>
            </a:r>
            <a:r>
              <a:rPr lang="es-ES" sz="2800" dirty="0"/>
              <a:t> </a:t>
            </a:r>
            <a:r>
              <a:rPr lang="es-ES" sz="2800" dirty="0">
                <a:solidFill>
                  <a:srgbClr val="FF0000"/>
                </a:solidFill>
              </a:rPr>
              <a:t>SAL</a:t>
            </a:r>
            <a:r>
              <a:rPr lang="es-ES" sz="1600" dirty="0">
                <a:solidFill>
                  <a:srgbClr val="FF0000"/>
                </a:solidFill>
              </a:rPr>
              <a:t>, CLORURO DE SODIO, INFERIOR  A</a:t>
            </a:r>
            <a:r>
              <a:rPr lang="es-ES" sz="2800" dirty="0">
                <a:solidFill>
                  <a:srgbClr val="FF0000"/>
                </a:solidFill>
              </a:rPr>
              <a:t> 5 </a:t>
            </a:r>
            <a:r>
              <a:rPr lang="es-ES" sz="1600" dirty="0">
                <a:solidFill>
                  <a:srgbClr val="FF0000"/>
                </a:solidFill>
              </a:rPr>
              <a:t>GRAMOS (</a:t>
            </a:r>
            <a:r>
              <a:rPr lang="es-ES" sz="2800" dirty="0">
                <a:solidFill>
                  <a:srgbClr val="FF0000"/>
                </a:solidFill>
              </a:rPr>
              <a:t>2 </a:t>
            </a:r>
            <a:r>
              <a:rPr lang="es-ES" sz="2400" dirty="0">
                <a:solidFill>
                  <a:srgbClr val="FF0000"/>
                </a:solidFill>
              </a:rPr>
              <a:t>GRAMOS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1600" dirty="0">
                <a:solidFill>
                  <a:srgbClr val="FF0000"/>
                </a:solidFill>
              </a:rPr>
              <a:t>DE SODIO) DIARIOS.</a:t>
            </a:r>
          </a:p>
          <a:p>
            <a:r>
              <a:rPr lang="es-ES" sz="1600" dirty="0">
                <a:solidFill>
                  <a:srgbClr val="FF0000"/>
                </a:solidFill>
              </a:rPr>
              <a:t>NO CONSUMIR CEREALES (GRANOS) O LUGUMINOSAS (LEGUMBRES) CONTAMINADOS POR</a:t>
            </a:r>
            <a:r>
              <a:rPr lang="es-ES" sz="2000" dirty="0">
                <a:solidFill>
                  <a:srgbClr val="FF0000"/>
                </a:solidFill>
              </a:rPr>
              <a:t> HONGOS </a:t>
            </a:r>
            <a:r>
              <a:rPr lang="es-ES" sz="1600" dirty="0">
                <a:solidFill>
                  <a:srgbClr val="FF0000"/>
                </a:solidFill>
              </a:rPr>
              <a:t>(</a:t>
            </a:r>
            <a:r>
              <a:rPr lang="es-ES" sz="2000" dirty="0">
                <a:solidFill>
                  <a:srgbClr val="FF0000"/>
                </a:solidFill>
              </a:rPr>
              <a:t>AFLATOXINAS</a:t>
            </a:r>
            <a:r>
              <a:rPr lang="es-ES" sz="1600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94" y="1953156"/>
            <a:ext cx="2847975" cy="1647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1" y="1953156"/>
            <a:ext cx="2857500" cy="16478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61" y="4656626"/>
            <a:ext cx="2958307" cy="17008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251" y="4656626"/>
            <a:ext cx="2889010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B050"/>
                </a:solidFill>
              </a:rPr>
              <a:t>SUPLEMENTOS ALIMENTARIOS</a:t>
            </a:r>
          </a:p>
          <a:p>
            <a:pPr algn="ctr"/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SATISFACER LOS REQUERIMIENTOS NUTRICIONALES SOLO POR MEDIO DE </a:t>
            </a:r>
            <a:r>
              <a:rPr lang="es-ES" sz="3200" dirty="0">
                <a:solidFill>
                  <a:srgbClr val="FF0000"/>
                </a:solidFill>
              </a:rPr>
              <a:t>LA DIETA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2" y="1709531"/>
            <a:ext cx="5108092" cy="4943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4413780"/>
            <a:ext cx="3338075" cy="2053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62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BIBLIOGRAFÍA: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550289" y="495128"/>
            <a:ext cx="5052359" cy="5089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DRA. BRICIA LÓPEZ PLAZA: SEMINARIO ”EL PAPEL DE LA NUTRICIÓN EN LA GÉNESIS DEL CÁNCER” DE LA UNED Y INSTITUTO DE INVESTIGACIÓN SANITARIA HOSPITAL UNIVERSITARIO LA PAZ. IdiPAZ.</a:t>
            </a:r>
          </a:p>
          <a:p>
            <a:r>
              <a:rPr lang="es-ES" dirty="0"/>
              <a:t>ALIMENTACIÓN, NUTRICIÓN Y CÁNCER PREVENCIÓN Y TRATAMIENTO. Editorial. CIENCIAS DE LA SALUD. UNIVERSIDAD NACIONAL A DISTANCIA. UNED</a:t>
            </a:r>
          </a:p>
        </p:txBody>
      </p:sp>
    </p:spTree>
    <p:extLst>
      <p:ext uri="{BB962C8B-B14F-4D97-AF65-F5344CB8AC3E}">
        <p14:creationId xmlns:p14="http://schemas.microsoft.com/office/powerpoint/2010/main" val="36731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3" y="569844"/>
            <a:ext cx="2398643" cy="993913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69844"/>
            <a:ext cx="6533322" cy="559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0" y="2411896"/>
            <a:ext cx="2994991" cy="20540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83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13" y="1683027"/>
            <a:ext cx="4979435" cy="47310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ESPAÑA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890013"/>
              </p:ext>
            </p:extLst>
          </p:nvPr>
        </p:nvGraphicFramePr>
        <p:xfrm>
          <a:off x="4760913" y="3273287"/>
          <a:ext cx="4979435" cy="327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93793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1ª CAUSA DE MUERTE: </a:t>
            </a:r>
            <a:r>
              <a:rPr lang="es-ES" sz="3200" dirty="0"/>
              <a:t>25%  </a:t>
            </a:r>
            <a:r>
              <a:rPr lang="es-ES" dirty="0"/>
              <a:t>DE LAS DEFUNCIONES EN ESPAÑA ( SEOM, 2016). </a:t>
            </a:r>
          </a:p>
          <a:p>
            <a:r>
              <a:rPr lang="es-ES" sz="5400" dirty="0">
                <a:sym typeface="Wingdings" panose="05000000000000000000" pitchFamily="2" charset="2"/>
              </a:rPr>
              <a:t>CÁNCER</a:t>
            </a:r>
            <a:endParaRPr lang="es-ES" sz="7200" dirty="0"/>
          </a:p>
          <a:p>
            <a:r>
              <a:rPr lang="es-ES" sz="2400" b="1" dirty="0"/>
              <a:t>1 – 3 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2200" b="1" dirty="0"/>
              <a:t>1 – 4 </a:t>
            </a:r>
          </a:p>
          <a:p>
            <a:r>
              <a:rPr lang="es-ES" dirty="0"/>
              <a:t> DATA FROM WORLD H. ORGANIZATION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4108313"/>
            <a:ext cx="594360" cy="4181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320" y="4818007"/>
            <a:ext cx="594360" cy="4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dirty="0"/>
              <a:t>RIESGO DE CÁNCER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753310"/>
              </p:ext>
            </p:extLst>
          </p:nvPr>
        </p:nvGraphicFramePr>
        <p:xfrm>
          <a:off x="4760913" y="514350"/>
          <a:ext cx="4513262" cy="552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sz="7200" dirty="0"/>
              <a:t>30%</a:t>
            </a:r>
            <a:r>
              <a:rPr lang="es-ES" dirty="0"/>
              <a:t> PUEDE SER PREVENIDO</a:t>
            </a:r>
          </a:p>
        </p:txBody>
      </p:sp>
    </p:spTree>
    <p:extLst>
      <p:ext uri="{BB962C8B-B14F-4D97-AF65-F5344CB8AC3E}">
        <p14:creationId xmlns:p14="http://schemas.microsoft.com/office/powerpoint/2010/main" val="17239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>
                <a:solidFill>
                  <a:schemeClr val="accent2"/>
                </a:solidFill>
              </a:rPr>
              <a:t>CAUSAS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407207"/>
              </p:ext>
            </p:extLst>
          </p:nvPr>
        </p:nvGraphicFramePr>
        <p:xfrm>
          <a:off x="4760913" y="514350"/>
          <a:ext cx="4513262" cy="552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4401787" y="2995087"/>
            <a:ext cx="1313205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Radiación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760912" y="1862669"/>
            <a:ext cx="1313205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Hábito Tabáquico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8174093" y="2995087"/>
            <a:ext cx="12503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Químicos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7920990" y="1897386"/>
            <a:ext cx="1353185" cy="914400"/>
          </a:xfrm>
          <a:prstGeom prst="roundRect">
            <a:avLst/>
          </a:prstGeom>
          <a:solidFill>
            <a:srgbClr val="9B5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Medicación</a:t>
            </a:r>
          </a:p>
        </p:txBody>
      </p:sp>
      <p:sp>
        <p:nvSpPr>
          <p:cNvPr id="21" name="Flecha abajo 20"/>
          <p:cNvSpPr/>
          <p:nvPr/>
        </p:nvSpPr>
        <p:spPr>
          <a:xfrm>
            <a:off x="6735716" y="2194559"/>
            <a:ext cx="332666" cy="80052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 rot="19605611">
            <a:off x="6133879" y="2416730"/>
            <a:ext cx="307457" cy="725362"/>
          </a:xfrm>
          <a:prstGeom prst="downArrow">
            <a:avLst>
              <a:gd name="adj1" fmla="val 50000"/>
              <a:gd name="adj2" fmla="val 45273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abajo 22"/>
          <p:cNvSpPr/>
          <p:nvPr/>
        </p:nvSpPr>
        <p:spPr>
          <a:xfrm rot="3264653">
            <a:off x="7408171" y="2343861"/>
            <a:ext cx="327778" cy="794970"/>
          </a:xfrm>
          <a:prstGeom prst="downArrow">
            <a:avLst/>
          </a:prstGeom>
          <a:solidFill>
            <a:srgbClr val="9B5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 rot="5400000">
            <a:off x="7848746" y="3360313"/>
            <a:ext cx="283862" cy="34851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echa abajo 12"/>
          <p:cNvSpPr/>
          <p:nvPr/>
        </p:nvSpPr>
        <p:spPr>
          <a:xfrm rot="7049292">
            <a:off x="7591879" y="4142998"/>
            <a:ext cx="381094" cy="330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 rot="16200000">
            <a:off x="5755071" y="3350142"/>
            <a:ext cx="324303" cy="39912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Flecha abajo 15"/>
          <p:cNvSpPr/>
          <p:nvPr/>
        </p:nvSpPr>
        <p:spPr>
          <a:xfrm rot="13925794" flipH="1">
            <a:off x="5882083" y="4049853"/>
            <a:ext cx="298747" cy="424451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9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PROCESO CANCEROSO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200" dirty="0"/>
              <a:t>CAMBIO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753" y="2137837"/>
            <a:ext cx="2205807" cy="1973532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869" y="1939728"/>
            <a:ext cx="2352542" cy="1626432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086" y="4169248"/>
            <a:ext cx="2354580" cy="18721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470" y="3566159"/>
            <a:ext cx="2123941" cy="24752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26130" y="3909060"/>
            <a:ext cx="1531620" cy="2308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743576" y="2079228"/>
            <a:ext cx="1348740" cy="203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5743575" y="2777068"/>
            <a:ext cx="1543050" cy="5719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ADAPTACIÓN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5860666" y="4652011"/>
            <a:ext cx="1207326" cy="617220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DAÑO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349240" y="5751994"/>
            <a:ext cx="1840230" cy="917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CÁNCER</a:t>
            </a:r>
            <a:r>
              <a:rPr lang="es-ES" dirty="0"/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7727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CARCINOGÉNESIS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862" y="1325881"/>
            <a:ext cx="5149347" cy="417195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8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EFECTOS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711351"/>
              </p:ext>
            </p:extLst>
          </p:nvPr>
        </p:nvGraphicFramePr>
        <p:xfrm>
          <a:off x="2878541" y="379803"/>
          <a:ext cx="6915150" cy="625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93514" y="2777070"/>
            <a:ext cx="264881" cy="2584449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TIEMPO</a:t>
            </a:r>
          </a:p>
        </p:txBody>
      </p:sp>
      <p:sp>
        <p:nvSpPr>
          <p:cNvPr id="6" name="Elipse 5"/>
          <p:cNvSpPr/>
          <p:nvPr/>
        </p:nvSpPr>
        <p:spPr>
          <a:xfrm>
            <a:off x="5639499" y="648839"/>
            <a:ext cx="1371601" cy="948690"/>
          </a:xfrm>
          <a:prstGeom prst="ellipse">
            <a:avLst/>
          </a:prstGeom>
          <a:solidFill>
            <a:srgbClr val="FFC000">
              <a:alpha val="95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balanced" dir="t"/>
          </a:scene3d>
          <a:sp3d extrusionH="127000" contourW="12700" prstMaterial="plastic">
            <a:bevelT prst="relaxedInset"/>
            <a:bevelB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Célula Normal</a:t>
            </a:r>
          </a:p>
        </p:txBody>
      </p:sp>
      <p:sp>
        <p:nvSpPr>
          <p:cNvPr id="7" name="Elipse 6"/>
          <p:cNvSpPr/>
          <p:nvPr/>
        </p:nvSpPr>
        <p:spPr>
          <a:xfrm>
            <a:off x="2595073" y="1597528"/>
            <a:ext cx="1303020" cy="838335"/>
          </a:xfrm>
          <a:prstGeom prst="ellipse">
            <a:avLst/>
          </a:prstGeom>
          <a:solidFill>
            <a:srgbClr val="FFC000">
              <a:alpha val="95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balanced" dir="t"/>
          </a:scene3d>
          <a:sp3d extrusionH="127000" contourW="12700" prstMaterial="plastic">
            <a:bevelT prst="relaxedInset"/>
            <a:bevelB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Célula Propensa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6047401" y="5361519"/>
            <a:ext cx="508501" cy="31919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427257" y="5683323"/>
            <a:ext cx="1748790" cy="948690"/>
          </a:xfrm>
          <a:prstGeom prst="ellipse">
            <a:avLst/>
          </a:prstGeom>
          <a:solidFill>
            <a:srgbClr val="FFC000">
              <a:alpha val="95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balanced" dir="t"/>
          </a:scene3d>
          <a:sp3d extrusionH="127000" contourW="12700" prstMaterial="plastic">
            <a:bevelT prst="relaxedInset"/>
            <a:bevelB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Célula Cancerosa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23360" y="3863340"/>
            <a:ext cx="113157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FFC000"/>
                </a:solidFill>
              </a:rPr>
              <a:t>Fallo de reparación de ADN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6097365" y="1602755"/>
            <a:ext cx="477503" cy="26289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angular 11"/>
          <p:cNvCxnSpPr/>
          <p:nvPr/>
        </p:nvCxnSpPr>
        <p:spPr>
          <a:xfrm rot="10800000" flipV="1">
            <a:off x="5154930" y="3853929"/>
            <a:ext cx="926430" cy="228599"/>
          </a:xfrm>
          <a:prstGeom prst="bent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7440928" y="3968230"/>
            <a:ext cx="142634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C000"/>
                </a:solidFill>
              </a:rPr>
              <a:t>ADN reparado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440928" y="4630383"/>
            <a:ext cx="1336107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C000"/>
                </a:solidFill>
              </a:rPr>
              <a:t>Apoptosis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440929" y="5292536"/>
            <a:ext cx="1582755" cy="2780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FFC000"/>
                </a:solidFill>
              </a:rPr>
              <a:t>Epigenética</a:t>
            </a:r>
            <a:endParaRPr lang="es-ES" sz="1200" dirty="0">
              <a:solidFill>
                <a:srgbClr val="FFC000"/>
              </a:solidFill>
            </a:endParaRPr>
          </a:p>
        </p:txBody>
      </p:sp>
      <p:cxnSp>
        <p:nvCxnSpPr>
          <p:cNvPr id="27" name="Conector recto 26"/>
          <p:cNvCxnSpPr>
            <a:stCxn id="10" idx="1"/>
            <a:endCxn id="7" idx="7"/>
          </p:cNvCxnSpPr>
          <p:nvPr/>
        </p:nvCxnSpPr>
        <p:spPr>
          <a:xfrm flipH="1" flipV="1">
            <a:off x="3707270" y="1720299"/>
            <a:ext cx="2390095" cy="139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Flecha abajo 34"/>
          <p:cNvSpPr/>
          <p:nvPr/>
        </p:nvSpPr>
        <p:spPr>
          <a:xfrm>
            <a:off x="2295512" y="2016695"/>
            <a:ext cx="405396" cy="4552951"/>
          </a:xfrm>
          <a:prstGeom prst="downArrow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8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AGENTES CARCINOGÉNICOS DE LOS ALIMENTOS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PREPARACIÓN DE ALIMENTOS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1" y="1200150"/>
            <a:ext cx="1314450" cy="1133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2502564"/>
            <a:ext cx="1314451" cy="11264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4028661"/>
            <a:ext cx="1411740" cy="14441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69491" y="2317898"/>
            <a:ext cx="330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AMINAS HETEROCÍCLICAS HIDROCARBUROS </a:t>
            </a:r>
          </a:p>
          <a:p>
            <a:pPr algn="ctr"/>
            <a:r>
              <a:rPr lang="es-ES" sz="1400" dirty="0"/>
              <a:t>AROMÁTICOS POLICÍCLICOS </a:t>
            </a:r>
          </a:p>
          <a:p>
            <a:pPr algn="ctr"/>
            <a:r>
              <a:rPr lang="es-ES" sz="1400" dirty="0"/>
              <a:t>AMINAS AROMÁTICAS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492" y="1200151"/>
            <a:ext cx="1257743" cy="11334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350" y="3272005"/>
            <a:ext cx="2133600" cy="28575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269490" y="3718479"/>
            <a:ext cx="1398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N-NITROSO</a:t>
            </a:r>
          </a:p>
          <a:p>
            <a:r>
              <a:rPr lang="es-ES" dirty="0"/>
              <a:t>NITRATOS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NITRITOS</a:t>
            </a:r>
          </a:p>
        </p:txBody>
      </p:sp>
      <p:sp>
        <p:nvSpPr>
          <p:cNvPr id="12" name="Flecha curvada hacia la izquierda 11"/>
          <p:cNvSpPr/>
          <p:nvPr/>
        </p:nvSpPr>
        <p:spPr>
          <a:xfrm>
            <a:off x="7341704" y="4267200"/>
            <a:ext cx="821635" cy="109431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521148" y="4558748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721" y="1935440"/>
            <a:ext cx="1020417" cy="10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14:warp dir="in"/>
      </p:transition>
    </mc:Choice>
    <mc:Fallback xmlns="">
      <p:transition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1629</TotalTime>
  <Words>778</Words>
  <Application>Microsoft Office PowerPoint</Application>
  <PresentationFormat>Panorámica</PresentationFormat>
  <Paragraphs>173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Wingdings</vt:lpstr>
      <vt:lpstr>Wingdings 3</vt:lpstr>
      <vt:lpstr>Faceta</vt:lpstr>
      <vt:lpstr>ALIMENTACIÓN Y CÁNCER</vt:lpstr>
      <vt:lpstr>ESPAÑA</vt:lpstr>
      <vt:lpstr>ESPAÑA</vt:lpstr>
      <vt:lpstr>RIESGO DE CÁNCER</vt:lpstr>
      <vt:lpstr>CAUSAS</vt:lpstr>
      <vt:lpstr>PROCESO CANCEROSO</vt:lpstr>
      <vt:lpstr>CARCINOGÉNESIS</vt:lpstr>
      <vt:lpstr>EFECTOS</vt:lpstr>
      <vt:lpstr>AGENTES CARCINOGÉNICOS DE LOS ALIMENTOS</vt:lpstr>
      <vt:lpstr>AGENTES CARCINOGÉNICOS DE LOS ALIMENTOS</vt:lpstr>
      <vt:lpstr>RIESGO</vt:lpstr>
      <vt:lpstr>RIESGO</vt:lpstr>
      <vt:lpstr>25.000 COMPUESTOS BIOACTIVOS</vt:lpstr>
      <vt:lpstr>PREVENCIÓN DEL CÁNCER</vt:lpstr>
      <vt:lpstr>RECOMENDACIONES</vt:lpstr>
      <vt:lpstr>RECOMENDACIONES</vt:lpstr>
      <vt:lpstr>RECOMENDACIONES</vt:lpstr>
      <vt:lpstr>RECOMENDACIONES</vt:lpstr>
      <vt:lpstr>RECOMENDACIONES</vt:lpstr>
      <vt:lpstr>RECOMENDACIONES</vt:lpstr>
      <vt:lpstr>RECOMENDACIONES</vt:lpstr>
      <vt:lpstr>RECOMENDACIONES</vt:lpstr>
      <vt:lpstr>BIBLIOGRAFÍA: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ALIMENTACIÓN Y CÁNCER</dc:title>
  <dc:creator>Mª del Pilar Lorenzo Ares</dc:creator>
  <cp:lastModifiedBy>Mª del Pilar Lorenzo Ares</cp:lastModifiedBy>
  <cp:revision>180</cp:revision>
  <dcterms:created xsi:type="dcterms:W3CDTF">2016-08-19T10:03:20Z</dcterms:created>
  <dcterms:modified xsi:type="dcterms:W3CDTF">2016-10-14T15:34:15Z</dcterms:modified>
</cp:coreProperties>
</file>